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41"/>
  </p:handoutMasterIdLst>
  <p:sldIdLst>
    <p:sldId id="362" r:id="rId3"/>
    <p:sldId id="363" r:id="rId5"/>
    <p:sldId id="296" r:id="rId6"/>
    <p:sldId id="297" r:id="rId7"/>
    <p:sldId id="318" r:id="rId8"/>
    <p:sldId id="298" r:id="rId9"/>
    <p:sldId id="299" r:id="rId10"/>
    <p:sldId id="300" r:id="rId11"/>
    <p:sldId id="339" r:id="rId12"/>
    <p:sldId id="340" r:id="rId13"/>
    <p:sldId id="348" r:id="rId14"/>
    <p:sldId id="303" r:id="rId15"/>
    <p:sldId id="306" r:id="rId16"/>
    <p:sldId id="349" r:id="rId17"/>
    <p:sldId id="305" r:id="rId18"/>
    <p:sldId id="307" r:id="rId19"/>
    <p:sldId id="341" r:id="rId20"/>
    <p:sldId id="342" r:id="rId21"/>
    <p:sldId id="343" r:id="rId22"/>
    <p:sldId id="344" r:id="rId23"/>
    <p:sldId id="345" r:id="rId24"/>
    <p:sldId id="346" r:id="rId25"/>
    <p:sldId id="364" r:id="rId26"/>
    <p:sldId id="365" r:id="rId27"/>
    <p:sldId id="395" r:id="rId28"/>
    <p:sldId id="396" r:id="rId29"/>
    <p:sldId id="397" r:id="rId30"/>
    <p:sldId id="398" r:id="rId31"/>
    <p:sldId id="399" r:id="rId32"/>
    <p:sldId id="400" r:id="rId33"/>
    <p:sldId id="401" r:id="rId34"/>
    <p:sldId id="369" r:id="rId35"/>
    <p:sldId id="370" r:id="rId36"/>
    <p:sldId id="371" r:id="rId37"/>
    <p:sldId id="372" r:id="rId38"/>
    <p:sldId id="347" r:id="rId39"/>
    <p:sldId id="294" r:id="rId40"/>
  </p:sldIdLst>
  <p:sldSz cx="18288000" cy="10287000"/>
  <p:notesSz cx="6858000" cy="9144000"/>
  <p:embeddedFontLst>
    <p:embeddedFont>
      <p:font typeface="Calibri" panose="020F0502020204030204" pitchFamily="34" charset="0"/>
      <p:regular r:id="rId45"/>
    </p:embeddedFont>
    <p:embeddedFont>
      <p:font typeface="Calibri" panose="020F0502020204030204"/>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24" autoAdjust="0"/>
  </p:normalViewPr>
  <p:slideViewPr>
    <p:cSldViewPr snapToGrid="0">
      <p:cViewPr varScale="1">
        <p:scale>
          <a:sx n="48" d="100"/>
          <a:sy n="48" d="100"/>
        </p:scale>
        <p:origin x="630"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font" Target="fonts/font2.fntdata"/><Relationship Id="rId45" Type="http://schemas.openxmlformats.org/officeDocument/2006/relationships/font" Target="fonts/font1.fntdata"/><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endParaRPr lang="en-I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Slide Image Placeholder 1"/>
          <p:cNvSpPr>
            <a:spLocks noGrp="1" noRot="1" noChangeAspect="1" noTextEdit="1"/>
          </p:cNvSpPr>
          <p:nvPr>
            <p:ph type="sldImg"/>
          </p:nvPr>
        </p:nvSpPr>
        <p:spPr>
          <a:xfrm>
            <a:off x="381000" y="685800"/>
            <a:ext cx="6096000" cy="3429000"/>
          </a:xfrm>
        </p:spPr>
      </p:sp>
      <p:sp>
        <p:nvSpPr>
          <p:cNvPr id="11267" name="Notes Placeholder 2"/>
          <p:cNvSpPr>
            <a:spLocks noGrp="1"/>
          </p:cNvSpPr>
          <p:nvPr>
            <p:ph type="body" idx="1"/>
          </p:nvPr>
        </p:nvSpPr>
        <p:spPr/>
        <p:txBody>
          <a:bodyPr vert="horz" wrap="square" lIns="91425" tIns="91425" rIns="91425" bIns="91425" anchor="t" anchorCtr="0"/>
          <a:p>
            <a:pPr lvl="0" eaLnBrk="1" hangingPunct="1">
              <a:buFont typeface="Arial" panose="020B0604020202020204" pitchFamily="34" charset="0"/>
              <a:buChar char="●"/>
            </a:pPr>
            <a:endParaRPr lang="en-IN" altLang="en-US" sz="11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C21569-787D-4B28-BF58-C15BD049FF4C}"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6FC48DB-39AD-497D-8330-7463C2179DE1}"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42" name="Picture 3" descr="C:\Users\Sharad\Desktop\download veltech.png"/>
          <p:cNvPicPr>
            <a:picLocks noChangeAspect="1"/>
          </p:cNvPicPr>
          <p:nvPr/>
        </p:nvPicPr>
        <p:blipFill>
          <a:blip r:embed="rId1"/>
          <a:stretch>
            <a:fillRect/>
          </a:stretch>
        </p:blipFill>
        <p:spPr>
          <a:xfrm>
            <a:off x="6826250" y="0"/>
            <a:ext cx="4295775" cy="1438275"/>
          </a:xfrm>
          <a:prstGeom prst="rect">
            <a:avLst/>
          </a:prstGeom>
          <a:noFill/>
          <a:ln w="9525">
            <a:noFill/>
          </a:ln>
        </p:spPr>
      </p:pic>
      <p:sp>
        <p:nvSpPr>
          <p:cNvPr id="10243" name="Rectangle 21"/>
          <p:cNvSpPr/>
          <p:nvPr/>
        </p:nvSpPr>
        <p:spPr>
          <a:xfrm>
            <a:off x="603250" y="2009775"/>
            <a:ext cx="17414875" cy="2806700"/>
          </a:xfrm>
          <a:prstGeom prst="rect">
            <a:avLst/>
          </a:prstGeom>
          <a:noFill/>
          <a:ln w="9525">
            <a:noFill/>
          </a:ln>
        </p:spPr>
        <p:txBody>
          <a:bodyPr>
            <a:spAutoFit/>
          </a:bodyPr>
          <a:p>
            <a:pPr marL="11430" indent="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DEPARTMENT OF COMPUTER SCIENCE &amp;  </a:t>
            </a:r>
            <a:r>
              <a:rPr lang="en-US" altLang="en-IN" sz="2000" b="1" dirty="0">
                <a:latin typeface="Times New Roman" panose="02020603050405020304" pitchFamily="18" charset="0"/>
                <a:cs typeface="Times New Roman" panose="02020603050405020304" pitchFamily="18" charset="0"/>
              </a:rPr>
              <a:t>DESIGN</a:t>
            </a:r>
            <a:r>
              <a:rPr lang="en-IN" altLang="en-US" sz="2000" b="1" dirty="0">
                <a:latin typeface="Times New Roman" panose="02020603050405020304" pitchFamily="18" charset="0"/>
                <a:cs typeface="Times New Roman" panose="02020603050405020304" pitchFamily="18" charset="0"/>
              </a:rPr>
              <a:t> </a:t>
            </a:r>
            <a:endParaRPr lang="en-IN" altLang="en-US" sz="2000" b="1" dirty="0">
              <a:latin typeface="Times New Roman" panose="02020603050405020304" pitchFamily="18" charset="0"/>
              <a:cs typeface="Times New Roman" panose="02020603050405020304" pitchFamily="18" charset="0"/>
            </a:endParaRPr>
          </a:p>
          <a:p>
            <a:pPr marL="11430" indent="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SCHOOL OF COMPUTING  </a:t>
            </a:r>
            <a:endParaRPr lang="en-IN" altLang="en-US" sz="2000" b="1" dirty="0">
              <a:latin typeface="Times New Roman" panose="02020603050405020304" pitchFamily="18" charset="0"/>
              <a:cs typeface="Times New Roman" panose="02020603050405020304" pitchFamily="18" charset="0"/>
            </a:endParaRPr>
          </a:p>
          <a:p>
            <a:pPr marL="11430" indent="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10214C</a:t>
            </a:r>
            <a:r>
              <a:rPr lang="en-US" altLang="en-IN" sz="2000" b="1" dirty="0">
                <a:latin typeface="Times New Roman" panose="02020603050405020304" pitchFamily="18" charset="0"/>
                <a:cs typeface="Times New Roman" panose="02020603050405020304" pitchFamily="18" charset="0"/>
              </a:rPr>
              <a:t>D</a:t>
            </a:r>
            <a:r>
              <a:rPr lang="en-IN" altLang="en-US" sz="2000" b="1" dirty="0">
                <a:latin typeface="Times New Roman" panose="02020603050405020304" pitchFamily="18" charset="0"/>
                <a:cs typeface="Times New Roman" panose="02020603050405020304" pitchFamily="18" charset="0"/>
              </a:rPr>
              <a:t>602 MINOR PROJECT -II</a:t>
            </a:r>
            <a:endParaRPr lang="en-IN" altLang="en-US" sz="2000" b="1" dirty="0">
              <a:latin typeface="Times New Roman" panose="02020603050405020304" pitchFamily="18" charset="0"/>
              <a:cs typeface="Times New Roman" panose="02020603050405020304" pitchFamily="18" charset="0"/>
            </a:endParaRPr>
          </a:p>
          <a:p>
            <a:pPr marL="11430" indent="0" algn="ctr" eaLnBrk="1" hangingPunct="1">
              <a:lnSpc>
                <a:spcPct val="102000"/>
              </a:lnSpc>
              <a:spcBef>
                <a:spcPts val="75"/>
              </a:spcBef>
            </a:pPr>
            <a:r>
              <a:rPr lang="en-IN" altLang="en-US" sz="2000" b="1" dirty="0">
                <a:latin typeface="Times New Roman" panose="02020603050405020304" pitchFamily="18" charset="0"/>
                <a:cs typeface="Times New Roman" panose="02020603050405020304" pitchFamily="18" charset="0"/>
              </a:rPr>
              <a:t>WINTER SEMESTER(2023-2024)  </a:t>
            </a:r>
            <a:endParaRPr lang="en-IN" altLang="en-US" sz="2000" b="1" dirty="0">
              <a:latin typeface="Times New Roman" panose="02020603050405020304" pitchFamily="18" charset="0"/>
              <a:cs typeface="Times New Roman" panose="02020603050405020304" pitchFamily="18" charset="0"/>
            </a:endParaRPr>
          </a:p>
          <a:p>
            <a:pPr marL="11430" indent="0" algn="ctr" eaLnBrk="1" hangingPunct="1">
              <a:lnSpc>
                <a:spcPct val="102000"/>
              </a:lnSpc>
              <a:spcBef>
                <a:spcPts val="75"/>
              </a:spcBef>
            </a:pPr>
            <a:r>
              <a:rPr lang="en-IN" altLang="en-US" sz="2400" b="1" dirty="0">
                <a:latin typeface="Times New Roman" panose="02020603050405020304" pitchFamily="18" charset="0"/>
                <a:cs typeface="Times New Roman" panose="02020603050405020304" pitchFamily="18" charset="0"/>
              </a:rPr>
              <a:t>SEMESTER END PROJECT VIVA VOCE EXAMINATIONS</a:t>
            </a:r>
            <a:r>
              <a:rPr lang="en-IN" altLang="en-US" sz="2000" b="1" dirty="0">
                <a:latin typeface="Times New Roman" panose="02020603050405020304" pitchFamily="18" charset="0"/>
                <a:cs typeface="Times New Roman" panose="02020603050405020304" pitchFamily="18" charset="0"/>
              </a:rPr>
              <a:t>                                                                                                                                      </a:t>
            </a:r>
            <a:endParaRPr lang="en-IN" altLang="en-US" sz="2000" b="1" dirty="0">
              <a:latin typeface="Times New Roman" panose="02020603050405020304" pitchFamily="18" charset="0"/>
              <a:cs typeface="Times New Roman" panose="02020603050405020304" pitchFamily="18" charset="0"/>
            </a:endParaRPr>
          </a:p>
          <a:p>
            <a:pPr marL="11430" indent="0" eaLnBrk="1" hangingPunct="1"/>
            <a:endParaRPr lang="en-IN" altLang="en-US" sz="2000" b="1" dirty="0">
              <a:latin typeface="Times New Roman" panose="02020603050405020304" pitchFamily="18" charset="0"/>
              <a:cs typeface="Times New Roman" panose="02020603050405020304" pitchFamily="18" charset="0"/>
            </a:endParaRPr>
          </a:p>
          <a:p>
            <a:pPr marL="11430" indent="0" eaLnBrk="1" hangingPunct="1"/>
            <a:r>
              <a:rPr lang="en-IN" altLang="en-US" sz="2000" b="1" dirty="0">
                <a:latin typeface="Times New Roman" panose="02020603050405020304" pitchFamily="18" charset="0"/>
                <a:cs typeface="Times New Roman" panose="02020603050405020304" pitchFamily="18" charset="0"/>
              </a:rPr>
              <a:t>                                                                                                                                                         </a:t>
            </a:r>
            <a:endParaRPr lang="en-IN" altLang="en-US" sz="2000" b="1" dirty="0">
              <a:latin typeface="Times New Roman" panose="02020603050405020304" pitchFamily="18" charset="0"/>
              <a:cs typeface="Times New Roman" panose="02020603050405020304" pitchFamily="18" charset="0"/>
            </a:endParaRPr>
          </a:p>
          <a:p>
            <a:pPr marL="11430" indent="0" eaLnBrk="1" hangingPunct="1"/>
            <a:r>
              <a:rPr lang="en-IN" altLang="en-US" sz="2000" b="1" dirty="0">
                <a:latin typeface="Times New Roman" panose="02020603050405020304" pitchFamily="18" charset="0"/>
                <a:cs typeface="Times New Roman" panose="02020603050405020304" pitchFamily="18" charset="0"/>
              </a:rPr>
              <a:t>                                           </a:t>
            </a:r>
            <a:r>
              <a:rPr lang="en-IN" altLang="en-US" sz="2800" b="1" dirty="0">
                <a:latin typeface="Times New Roman" panose="02020603050405020304" pitchFamily="18" charset="0"/>
                <a:cs typeface="Times New Roman" panose="02020603050405020304" pitchFamily="18" charset="0"/>
              </a:rPr>
              <a:t>“</a:t>
            </a:r>
            <a:r>
              <a:rPr lang="en-IN" sz="2800" b="1" dirty="0">
                <a:latin typeface="Times New Roman" panose="02020603050405020304" pitchFamily="18" charset="0"/>
                <a:cs typeface="Times New Roman" panose="02020603050405020304" pitchFamily="18" charset="0"/>
                <a:sym typeface="+mn-ea"/>
              </a:rPr>
              <a:t>ML-BASED DERMAL CELL ANALYASIS FOR SKIN CANCER DETECTION</a:t>
            </a:r>
            <a:r>
              <a:rPr lang="en-IN" altLang="en-US" sz="2800" b="1" dirty="0">
                <a:latin typeface="Times New Roman" panose="02020603050405020304" pitchFamily="18" charset="0"/>
                <a:cs typeface="Times New Roman" panose="02020603050405020304" pitchFamily="18" charset="0"/>
              </a:rPr>
              <a:t>”</a:t>
            </a:r>
            <a:endParaRPr lang="en-IN" altLang="en-US" sz="2000" dirty="0">
              <a:latin typeface="Times New Roman" panose="02020603050405020304" pitchFamily="18" charset="0"/>
              <a:ea typeface="Times New Roman" panose="02020603050405020304" pitchFamily="18" charset="0"/>
            </a:endParaRPr>
          </a:p>
        </p:txBody>
      </p:sp>
      <p:sp>
        <p:nvSpPr>
          <p:cNvPr id="29" name="Slide Number Placeholder 3"/>
          <p:cNvSpPr txBox="1"/>
          <p:nvPr/>
        </p:nvSpPr>
        <p:spPr>
          <a:xfrm>
            <a:off x="15740063" y="276225"/>
            <a:ext cx="2133600" cy="365125"/>
          </a:xfrm>
          <a:prstGeom prst="rect">
            <a:avLst/>
          </a:prstGeom>
          <a:noFill/>
          <a:ln>
            <a:noFill/>
          </a:ln>
        </p:spPr>
        <p:txBody>
          <a:bodyPr spcFirstLastPara="1" lIns="91425" tIns="45700" rIns="91425" bIns="45700" anchor="ctr"/>
          <a:lstStyle/>
          <a:p>
            <a:pPr marR="0" algn="r" defTabSz="914400" eaLnBrk="1" fontAlgn="auto" hangingPunct="1">
              <a:spcBef>
                <a:spcPts val="0"/>
              </a:spcBef>
              <a:spcAft>
                <a:spcPts val="0"/>
              </a:spcAft>
              <a:buClr>
                <a:srgbClr val="000000"/>
              </a:buClr>
              <a:buSzTx/>
              <a:buFont typeface="Arial" panose="020B0604020202020204"/>
              <a:buNone/>
              <a:defRPr/>
            </a:pPr>
            <a:endParaRPr kumimoji="0" lang="en-US" sz="2000" kern="0" cap="none" spc="0" normalizeH="0" baseline="0" noProof="0" dirty="0">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10245" name="Rectangle 30"/>
          <p:cNvSpPr/>
          <p:nvPr/>
        </p:nvSpPr>
        <p:spPr>
          <a:xfrm>
            <a:off x="311150" y="7704138"/>
            <a:ext cx="9144000" cy="1014730"/>
          </a:xfrm>
          <a:prstGeom prst="rect">
            <a:avLst/>
          </a:prstGeom>
          <a:noFill/>
          <a:ln w="9525">
            <a:noFill/>
          </a:ln>
        </p:spPr>
        <p:txBody>
          <a:bodyPr>
            <a:spAutoFit/>
          </a:bodyPr>
          <a:p>
            <a:pPr eaLnBrk="1" hangingPunct="1"/>
            <a:r>
              <a:rPr lang="en-IN" sz="2000" dirty="0">
                <a:latin typeface="Times New Roman" panose="02020603050405020304" pitchFamily="18" charset="0"/>
                <a:cs typeface="Times New Roman" panose="02020603050405020304" pitchFamily="18" charset="0"/>
                <a:sym typeface="+mn-ea"/>
              </a:rPr>
              <a:t>1.</a:t>
            </a:r>
            <a:r>
              <a:rPr lang="en-US" altLang="en-IN" sz="2000" dirty="0">
                <a:latin typeface="Times New Roman" panose="02020603050405020304" pitchFamily="18" charset="0"/>
                <a:cs typeface="Times New Roman" panose="02020603050405020304" pitchFamily="18" charset="0"/>
                <a:sym typeface="+mn-ea"/>
              </a:rPr>
              <a:t>NANDYALA NAVEEN REDDY</a:t>
            </a:r>
            <a:r>
              <a:rPr lang="en-IN" sz="2000" dirty="0">
                <a:latin typeface="Times New Roman" panose="02020603050405020304" pitchFamily="18" charset="0"/>
                <a:cs typeface="Times New Roman" panose="02020603050405020304" pitchFamily="18" charset="0"/>
                <a:sym typeface="+mn-ea"/>
              </a:rPr>
              <a:t> (V</a:t>
            </a:r>
            <a:r>
              <a:rPr lang="en-US" altLang="en-IN" sz="2000" dirty="0">
                <a:latin typeface="Times New Roman" panose="02020603050405020304" pitchFamily="18" charset="0"/>
                <a:cs typeface="Times New Roman" panose="02020603050405020304" pitchFamily="18" charset="0"/>
                <a:sym typeface="+mn-ea"/>
              </a:rPr>
              <a:t>TU20906</a:t>
            </a:r>
            <a:r>
              <a:rPr lang="en-IN" sz="2000" dirty="0">
                <a:latin typeface="Times New Roman" panose="02020603050405020304" pitchFamily="18" charset="0"/>
                <a:cs typeface="Times New Roman" panose="02020603050405020304" pitchFamily="18" charset="0"/>
                <a:sym typeface="+mn-ea"/>
              </a:rPr>
              <a:t>)(</a:t>
            </a:r>
            <a:r>
              <a:rPr lang="en-US" altLang="en-IN" sz="2000" dirty="0">
                <a:latin typeface="Times New Roman" panose="02020603050405020304" pitchFamily="18" charset="0"/>
                <a:cs typeface="Times New Roman" panose="02020603050405020304" pitchFamily="18" charset="0"/>
                <a:sym typeface="+mn-ea"/>
              </a:rPr>
              <a:t>21UEDL0020</a:t>
            </a:r>
            <a:r>
              <a:rPr lang="en-IN" sz="2000" dirty="0">
                <a:latin typeface="Times New Roman" panose="02020603050405020304" pitchFamily="18" charset="0"/>
                <a:cs typeface="Times New Roman" panose="02020603050405020304" pitchFamily="18" charset="0"/>
                <a:sym typeface="+mn-ea"/>
              </a:rPr>
              <a:t>)</a:t>
            </a:r>
            <a:endParaRPr lang="en-IN" sz="2000" dirty="0">
              <a:latin typeface="Times New Roman" panose="02020603050405020304" pitchFamily="18" charset="0"/>
              <a:cs typeface="Times New Roman" panose="02020603050405020304" pitchFamily="18" charset="0"/>
            </a:endParaRPr>
          </a:p>
          <a:p>
            <a:pPr eaLnBrk="1" hangingPunct="1"/>
            <a:r>
              <a:rPr lang="en-IN" sz="2000" dirty="0">
                <a:latin typeface="Times New Roman" panose="02020603050405020304" pitchFamily="18" charset="0"/>
                <a:cs typeface="Times New Roman" panose="02020603050405020304" pitchFamily="18" charset="0"/>
                <a:sym typeface="+mn-ea"/>
              </a:rPr>
              <a:t>2.</a:t>
            </a:r>
            <a:r>
              <a:rPr lang="en-US" altLang="en-IN" sz="2000" dirty="0">
                <a:latin typeface="Times New Roman" panose="02020603050405020304" pitchFamily="18" charset="0"/>
                <a:cs typeface="Times New Roman" panose="02020603050405020304" pitchFamily="18" charset="0"/>
                <a:sym typeface="+mn-ea"/>
              </a:rPr>
              <a:t>DALLI AKASH REDDY</a:t>
            </a:r>
            <a:r>
              <a:rPr lang="en-IN" sz="2000" dirty="0">
                <a:latin typeface="Times New Roman" panose="02020603050405020304" pitchFamily="18" charset="0"/>
                <a:cs typeface="Times New Roman" panose="02020603050405020304" pitchFamily="18" charset="0"/>
                <a:sym typeface="+mn-ea"/>
              </a:rPr>
              <a:t> (VTU</a:t>
            </a:r>
            <a:r>
              <a:rPr lang="en-US" altLang="en-IN" sz="2000" dirty="0">
                <a:latin typeface="Times New Roman" panose="02020603050405020304" pitchFamily="18" charset="0"/>
                <a:cs typeface="Times New Roman" panose="02020603050405020304" pitchFamily="18" charset="0"/>
                <a:sym typeface="+mn-ea"/>
              </a:rPr>
              <a:t>20933</a:t>
            </a:r>
            <a:r>
              <a:rPr lang="en-IN" sz="2000" dirty="0">
                <a:latin typeface="Times New Roman" panose="02020603050405020304" pitchFamily="18" charset="0"/>
                <a:cs typeface="Times New Roman" panose="02020603050405020304" pitchFamily="18" charset="0"/>
                <a:sym typeface="+mn-ea"/>
              </a:rPr>
              <a:t>)</a:t>
            </a:r>
            <a:r>
              <a:rPr lang="en-US" altLang="en-IN" sz="2000" dirty="0">
                <a:latin typeface="Times New Roman" panose="02020603050405020304" pitchFamily="18" charset="0"/>
                <a:cs typeface="Times New Roman" panose="02020603050405020304" pitchFamily="18" charset="0"/>
                <a:sym typeface="+mn-ea"/>
              </a:rPr>
              <a:t>(21UEDL0008</a:t>
            </a:r>
            <a:r>
              <a:rPr lang="en-IN" sz="2000" dirty="0">
                <a:latin typeface="Times New Roman" panose="02020603050405020304" pitchFamily="18" charset="0"/>
                <a:cs typeface="Times New Roman" panose="02020603050405020304" pitchFamily="18" charset="0"/>
                <a:sym typeface="+mn-ea"/>
              </a:rPr>
              <a:t>)</a:t>
            </a:r>
            <a:endParaRPr lang="en-IN" sz="2000" dirty="0">
              <a:latin typeface="Times New Roman" panose="02020603050405020304" pitchFamily="18" charset="0"/>
              <a:cs typeface="Times New Roman" panose="02020603050405020304" pitchFamily="18" charset="0"/>
            </a:endParaRPr>
          </a:p>
          <a:p>
            <a:pPr eaLnBrk="1" hangingPunct="1"/>
            <a:r>
              <a:rPr lang="en-IN" sz="2000" dirty="0">
                <a:latin typeface="Times New Roman" panose="02020603050405020304" pitchFamily="18" charset="0"/>
                <a:cs typeface="Times New Roman" panose="02020603050405020304" pitchFamily="18" charset="0"/>
                <a:sym typeface="+mn-ea"/>
              </a:rPr>
              <a:t>3.</a:t>
            </a:r>
            <a:r>
              <a:rPr lang="en-US" altLang="en-IN" sz="2000" dirty="0">
                <a:latin typeface="Times New Roman" panose="02020603050405020304" pitchFamily="18" charset="0"/>
                <a:cs typeface="Times New Roman" panose="02020603050405020304" pitchFamily="18" charset="0"/>
                <a:sym typeface="+mn-ea"/>
              </a:rPr>
              <a:t>KORRA VAMSHI</a:t>
            </a:r>
            <a:r>
              <a:rPr lang="en-IN" sz="2000" dirty="0">
                <a:latin typeface="Times New Roman" panose="02020603050405020304" pitchFamily="18" charset="0"/>
                <a:cs typeface="Times New Roman" panose="02020603050405020304" pitchFamily="18" charset="0"/>
                <a:sym typeface="+mn-ea"/>
              </a:rPr>
              <a:t> (VTU</a:t>
            </a:r>
            <a:r>
              <a:rPr lang="en-US" altLang="en-IN" sz="2000" dirty="0">
                <a:latin typeface="Times New Roman" panose="02020603050405020304" pitchFamily="18" charset="0"/>
                <a:cs typeface="Times New Roman" panose="02020603050405020304" pitchFamily="18" charset="0"/>
                <a:sym typeface="+mn-ea"/>
              </a:rPr>
              <a:t>19677</a:t>
            </a:r>
            <a:r>
              <a:rPr lang="en-IN" sz="2000" dirty="0">
                <a:latin typeface="Times New Roman" panose="02020603050405020304" pitchFamily="18" charset="0"/>
                <a:cs typeface="Times New Roman" panose="02020603050405020304" pitchFamily="18" charset="0"/>
                <a:sym typeface="+mn-ea"/>
              </a:rPr>
              <a:t>)(</a:t>
            </a:r>
            <a:r>
              <a:rPr lang="en-US" altLang="en-IN" sz="2000" dirty="0">
                <a:latin typeface="Times New Roman" panose="02020603050405020304" pitchFamily="18" charset="0"/>
                <a:cs typeface="Times New Roman" panose="02020603050405020304" pitchFamily="18" charset="0"/>
                <a:sym typeface="+mn-ea"/>
              </a:rPr>
              <a:t>21UEDL0016</a:t>
            </a:r>
            <a:r>
              <a:rPr lang="en-IN" sz="2000" dirty="0">
                <a:sym typeface="+mn-ea"/>
              </a:rPr>
              <a:t>)</a:t>
            </a:r>
            <a:endParaRPr lang="en-IN" altLang="en-US" sz="2000" dirty="0">
              <a:latin typeface="Calibri" panose="020F0502020204030204" pitchFamily="34" charset="0"/>
            </a:endParaRPr>
          </a:p>
        </p:txBody>
      </p:sp>
      <p:sp>
        <p:nvSpPr>
          <p:cNvPr id="10246" name="TextBox 31"/>
          <p:cNvSpPr txBox="1"/>
          <p:nvPr/>
        </p:nvSpPr>
        <p:spPr>
          <a:xfrm>
            <a:off x="352425" y="7004050"/>
            <a:ext cx="4344988" cy="400050"/>
          </a:xfrm>
          <a:prstGeom prst="rect">
            <a:avLst/>
          </a:prstGeom>
          <a:noFill/>
          <a:ln w="9525">
            <a:noFill/>
          </a:ln>
        </p:spPr>
        <p:txBody>
          <a:bodyPr>
            <a:spAutoFit/>
          </a:bodyPr>
          <a:p>
            <a:pPr eaLnBrk="1" hangingPunct="1"/>
            <a:r>
              <a:rPr lang="en-IN" altLang="en-US" sz="2000" b="1" dirty="0">
                <a:latin typeface="Times New Roman" panose="02020603050405020304" pitchFamily="18" charset="0"/>
                <a:cs typeface="Times New Roman" panose="02020603050405020304" pitchFamily="18" charset="0"/>
              </a:rPr>
              <a:t>PRESENTED BY</a:t>
            </a:r>
            <a:endParaRPr lang="en-IN" altLang="en-US" sz="2000" b="1" dirty="0">
              <a:latin typeface="Times New Roman" panose="02020603050405020304" pitchFamily="18" charset="0"/>
              <a:ea typeface="Times New Roman" panose="02020603050405020304" pitchFamily="18" charset="0"/>
            </a:endParaRPr>
          </a:p>
        </p:txBody>
      </p:sp>
      <p:sp>
        <p:nvSpPr>
          <p:cNvPr id="10247" name="TextBox 32"/>
          <p:cNvSpPr txBox="1"/>
          <p:nvPr/>
        </p:nvSpPr>
        <p:spPr>
          <a:xfrm>
            <a:off x="12258675" y="6583363"/>
            <a:ext cx="3168650" cy="400050"/>
          </a:xfrm>
          <a:prstGeom prst="rect">
            <a:avLst/>
          </a:prstGeom>
          <a:noFill/>
          <a:ln w="9525">
            <a:noFill/>
          </a:ln>
        </p:spPr>
        <p:txBody>
          <a:bodyPr>
            <a:spAutoFit/>
          </a:bodyPr>
          <a:p>
            <a:pPr eaLnBrk="1" hangingPunct="1"/>
            <a:r>
              <a:rPr lang="en-IN" altLang="en-US" sz="2000" b="1" dirty="0">
                <a:latin typeface="Times New Roman" panose="02020603050405020304" pitchFamily="18" charset="0"/>
                <a:cs typeface="Times New Roman" panose="02020603050405020304" pitchFamily="18" charset="0"/>
              </a:rPr>
              <a:t>SUPERVISED BY</a:t>
            </a:r>
            <a:endParaRPr lang="en-IN" altLang="en-US" sz="2000" b="1" dirty="0">
              <a:latin typeface="Times New Roman" panose="02020603050405020304" pitchFamily="18" charset="0"/>
              <a:ea typeface="Times New Roman" panose="02020603050405020304" pitchFamily="18" charset="0"/>
            </a:endParaRPr>
          </a:p>
        </p:txBody>
      </p:sp>
      <p:sp>
        <p:nvSpPr>
          <p:cNvPr id="10248" name="TextBox 33"/>
          <p:cNvSpPr txBox="1"/>
          <p:nvPr/>
        </p:nvSpPr>
        <p:spPr>
          <a:xfrm>
            <a:off x="11884025" y="7199313"/>
            <a:ext cx="5884863" cy="398780"/>
          </a:xfrm>
          <a:prstGeom prst="rect">
            <a:avLst/>
          </a:prstGeom>
          <a:noFill/>
          <a:ln w="9525">
            <a:noFill/>
          </a:ln>
        </p:spPr>
        <p:txBody>
          <a:bodyPr>
            <a:spAutoFit/>
          </a:bodyPr>
          <a:p>
            <a:pPr eaLnBrk="1" hangingPunct="1"/>
            <a:r>
              <a:rPr lang="en-IN" sz="2000" dirty="0">
                <a:sym typeface="+mn-ea"/>
              </a:rPr>
              <a:t>Dr.</a:t>
            </a:r>
            <a:r>
              <a:rPr lang="en-US" altLang="en-IN" sz="2000" dirty="0">
                <a:sym typeface="+mn-ea"/>
              </a:rPr>
              <a:t> A . Bhagyalakshmi</a:t>
            </a:r>
            <a:r>
              <a:rPr lang="en-IN" sz="2000" dirty="0">
                <a:sym typeface="+mn-ea"/>
              </a:rPr>
              <a:t>,</a:t>
            </a:r>
            <a:r>
              <a:rPr lang="en-US" altLang="en-IN" sz="2000" dirty="0">
                <a:sym typeface="+mn-ea"/>
              </a:rPr>
              <a:t> </a:t>
            </a:r>
            <a:r>
              <a:rPr lang="en-IN" sz="2000" dirty="0">
                <a:sym typeface="+mn-ea"/>
              </a:rPr>
              <a:t>M E</a:t>
            </a:r>
            <a:r>
              <a:rPr lang="en-US" altLang="en-IN" sz="2000" dirty="0" err="1">
                <a:sym typeface="+mn-ea"/>
              </a:rPr>
              <a:t>.</a:t>
            </a:r>
            <a:r>
              <a:rPr lang="en-IN" sz="2000" dirty="0">
                <a:sym typeface="+mn-ea"/>
              </a:rPr>
              <a:t>,</a:t>
            </a:r>
            <a:r>
              <a:rPr lang="en-US" altLang="en-IN" sz="2000" dirty="0">
                <a:sym typeface="+mn-ea"/>
              </a:rPr>
              <a:t> </a:t>
            </a:r>
            <a:r>
              <a:rPr lang="en-IN" sz="2000" dirty="0">
                <a:sym typeface="+mn-ea"/>
              </a:rPr>
              <a:t>PhD.</a:t>
            </a:r>
            <a:endParaRPr lang="en-IN" altLang="en-US" sz="2000" dirty="0">
              <a:latin typeface="Calibri" panose="020F0502020204030204" pitchFamily="34" charset="0"/>
            </a:endParaRPr>
          </a:p>
        </p:txBody>
      </p:sp>
      <p:sp>
        <p:nvSpPr>
          <p:cNvPr id="3" name="Slide Number Placeholder 2"/>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4" name="Footer Placeholder 3"/>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dirty="0">
              <a:ln>
                <a:noFill/>
              </a:ln>
              <a:solidFill>
                <a:srgbClr val="FFFFFF"/>
              </a:solidFill>
              <a:effectLst/>
              <a:uLnTx/>
              <a:uFillTx/>
              <a:latin typeface="+mn-lt"/>
              <a:ea typeface="+mn-ea"/>
              <a:cs typeface="+mn-cs"/>
            </a:endParaRPr>
          </a:p>
        </p:txBody>
      </p:sp>
      <p:sp>
        <p:nvSpPr>
          <p:cNvPr id="5" name="Date Placeholder 4"/>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E4D1627A-24AB-481F-9D74-76C2593C9111}"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pic>
        <p:nvPicPr>
          <p:cNvPr id="10252" name="Picture 2" descr="C:\Users\Sharad\Desktop\Logo-Final-A veltech.png"/>
          <p:cNvPicPr>
            <a:picLocks noChangeAspect="1"/>
          </p:cNvPicPr>
          <p:nvPr/>
        </p:nvPicPr>
        <p:blipFill>
          <a:blip r:embed="rId2"/>
          <a:stretch>
            <a:fillRect/>
          </a:stretch>
        </p:blipFill>
        <p:spPr>
          <a:xfrm>
            <a:off x="14851063" y="276225"/>
            <a:ext cx="1160462" cy="1223963"/>
          </a:xfrm>
          <a:prstGeom prst="rect">
            <a:avLst/>
          </a:prstGeom>
          <a:noFill/>
          <a:ln w="9525">
            <a:noFill/>
          </a:ln>
        </p:spPr>
      </p:pic>
      <p:pic>
        <p:nvPicPr>
          <p:cNvPr id="10253" name="Picture 1"/>
          <p:cNvPicPr>
            <a:picLocks noChangeAspect="1"/>
          </p:cNvPicPr>
          <p:nvPr/>
        </p:nvPicPr>
        <p:blipFill>
          <a:blip r:embed="rId3"/>
          <a:stretch>
            <a:fillRect/>
          </a:stretch>
        </p:blipFill>
        <p:spPr>
          <a:xfrm>
            <a:off x="16376650" y="312738"/>
            <a:ext cx="1631950" cy="1125537"/>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801060" y="698561"/>
            <a:ext cx="16129628" cy="8308975"/>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                                MODULE 1</a:t>
            </a:r>
            <a:r>
              <a:rPr lang="en-US" sz="2800" b="1" dirty="0">
                <a:latin typeface="Times New Roman" panose="02020603050405020304" pitchFamily="18" charset="0"/>
                <a:cs typeface="Times New Roman" panose="02020603050405020304" pitchFamily="18" charset="0"/>
              </a:rPr>
              <a:t>: Machine  Learning(Google Colaboratory)   </a:t>
            </a:r>
            <a:endParaRPr lang="en-US" sz="28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Step:1 Collection of data using Machine Learing and Google Colaboratory</a:t>
            </a:r>
            <a:endParaRPr lang="en-US" sz="24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IN" sz="2400" b="1" i="0" dirty="0">
                <a:solidFill>
                  <a:srgbClr val="343541"/>
                </a:solidFill>
                <a:effectLst/>
                <a:latin typeface="Söhne"/>
              </a:rPr>
              <a:t>1.Machine learning algorithm setup:</a:t>
            </a:r>
            <a:endParaRPr lang="en-IN" sz="2400" b="1" i="0" dirty="0">
              <a:solidFill>
                <a:srgbClr val="343541"/>
              </a:solidFill>
              <a:effectLst/>
              <a:latin typeface="Söhne"/>
            </a:endParaRPr>
          </a:p>
          <a:p>
            <a:pPr lvl="1"/>
            <a:r>
              <a:rPr lang="en-IN" sz="2000" b="1" dirty="0">
                <a:solidFill>
                  <a:srgbClr val="343541"/>
                </a:solidFill>
                <a:latin typeface="Söhne"/>
                <a:cs typeface="Times New Roman" panose="02020603050405020304" pitchFamily="18" charset="0"/>
              </a:rPr>
              <a:t>Description:</a:t>
            </a:r>
            <a:r>
              <a:rPr lang="en-IN" sz="2400" b="1" dirty="0">
                <a:solidFill>
                  <a:srgbClr val="343541"/>
                </a:solidFill>
                <a:latin typeface="Söhne"/>
                <a:cs typeface="Times New Roman" panose="02020603050405020304" pitchFamily="18" charset="0"/>
              </a:rPr>
              <a:t> </a:t>
            </a:r>
            <a:r>
              <a:rPr lang="en-US" sz="2400" b="0" i="0" dirty="0">
                <a:solidFill>
                  <a:srgbClr val="374151"/>
                </a:solidFill>
                <a:effectLst/>
                <a:latin typeface="Söhne"/>
              </a:rPr>
              <a:t>Implement the chosen model architecture using the selected framework. Define the layers, activation functions, and other components of the neural network.</a:t>
            </a:r>
            <a:endParaRPr lang="en-US" sz="2400" b="0" i="0" dirty="0">
              <a:solidFill>
                <a:srgbClr val="374151"/>
              </a:solidFill>
              <a:effectLst/>
              <a:latin typeface="Söhne"/>
            </a:endParaRPr>
          </a:p>
          <a:p>
            <a:pPr algn="l"/>
            <a:endParaRPr lang="en-US" sz="2400" dirty="0">
              <a:solidFill>
                <a:srgbClr val="374151"/>
              </a:solidFill>
              <a:latin typeface="Söhne"/>
            </a:endParaRPr>
          </a:p>
          <a:p>
            <a:pPr algn="l"/>
            <a:r>
              <a:rPr lang="en-US" sz="2400" b="1" dirty="0">
                <a:solidFill>
                  <a:srgbClr val="374151"/>
                </a:solidFill>
                <a:latin typeface="Söhne"/>
              </a:rPr>
              <a:t>      </a:t>
            </a:r>
            <a:r>
              <a:rPr lang="en-US" sz="2000" b="1" dirty="0">
                <a:solidFill>
                  <a:srgbClr val="374151"/>
                </a:solidFill>
                <a:latin typeface="Söhne"/>
              </a:rPr>
              <a:t>2.Steps:</a:t>
            </a:r>
            <a:endParaRPr lang="en-US" sz="2000" b="1" dirty="0">
              <a:solidFill>
                <a:srgbClr val="374151"/>
              </a:solidFill>
              <a:latin typeface="Söhne"/>
            </a:endParaRPr>
          </a:p>
          <a:p>
            <a:pPr algn="l"/>
            <a:r>
              <a:rPr lang="en-US" sz="2400" b="1" i="0" dirty="0">
                <a:solidFill>
                  <a:srgbClr val="374151"/>
                </a:solidFill>
                <a:effectLst/>
                <a:latin typeface="Söhne"/>
              </a:rPr>
              <a:t>                </a:t>
            </a:r>
            <a:r>
              <a:rPr lang="en-US" sz="2400" dirty="0">
                <a:solidFill>
                  <a:srgbClr val="374151"/>
                </a:solidFill>
                <a:latin typeface="Söhne"/>
              </a:rPr>
              <a:t>1.</a:t>
            </a:r>
            <a:r>
              <a:rPr lang="en-US" sz="2400" b="0" i="0" dirty="0">
                <a:solidFill>
                  <a:srgbClr val="374151"/>
                </a:solidFill>
                <a:effectLst/>
                <a:latin typeface="Söhne"/>
              </a:rPr>
              <a:t> Open your web browser and go to </a:t>
            </a:r>
            <a:r>
              <a:rPr lang="en-US" sz="2400" dirty="0">
                <a:latin typeface="Söhne"/>
              </a:rPr>
              <a:t>Google Colab</a:t>
            </a:r>
            <a:r>
              <a:rPr lang="en-US" sz="2400" b="0" i="0" dirty="0">
                <a:solidFill>
                  <a:srgbClr val="374151"/>
                </a:solidFill>
                <a:effectLst/>
                <a:latin typeface="Söhne"/>
              </a:rPr>
              <a:t>.</a:t>
            </a:r>
            <a:endParaRPr lang="en-US" sz="2400" b="0" i="0" dirty="0">
              <a:solidFill>
                <a:srgbClr val="374151"/>
              </a:solidFill>
              <a:effectLst/>
              <a:latin typeface="Söhne"/>
            </a:endParaRPr>
          </a:p>
          <a:p>
            <a:pPr algn="l"/>
            <a:r>
              <a:rPr lang="en-US" sz="2400" dirty="0">
                <a:solidFill>
                  <a:srgbClr val="374151"/>
                </a:solidFill>
                <a:latin typeface="Söhne"/>
              </a:rPr>
              <a:t>                2.</a:t>
            </a:r>
            <a:r>
              <a:rPr lang="en-US" sz="2400" b="0" i="0" dirty="0">
                <a:solidFill>
                  <a:srgbClr val="374151"/>
                </a:solidFill>
                <a:effectLst/>
                <a:latin typeface="Söhne"/>
              </a:rPr>
              <a:t> Choose "New Notebook" to create a new Colab notebook.</a:t>
            </a:r>
            <a:endParaRPr lang="en-US" sz="2400" b="0" i="0" dirty="0">
              <a:solidFill>
                <a:srgbClr val="374151"/>
              </a:solidFill>
              <a:effectLst/>
              <a:latin typeface="Söhne"/>
            </a:endParaRPr>
          </a:p>
          <a:p>
            <a:pPr algn="l"/>
            <a:r>
              <a:rPr lang="en-US" sz="2400" dirty="0">
                <a:solidFill>
                  <a:srgbClr val="374151"/>
                </a:solidFill>
                <a:latin typeface="Söhne"/>
              </a:rPr>
              <a:t> </a:t>
            </a:r>
            <a:endParaRPr lang="en-US" sz="2400" dirty="0">
              <a:solidFill>
                <a:srgbClr val="374151"/>
              </a:solidFill>
              <a:latin typeface="Söhne"/>
            </a:endParaRPr>
          </a:p>
          <a:p>
            <a:pPr algn="l"/>
            <a:r>
              <a:rPr lang="en-US" sz="2400" b="1" i="0" dirty="0">
                <a:solidFill>
                  <a:srgbClr val="374151"/>
                </a:solidFill>
                <a:effectLst/>
                <a:latin typeface="Söhne"/>
              </a:rPr>
              <a:t>2.CNN algorithm:</a:t>
            </a:r>
            <a:endParaRPr lang="en-US" sz="2400" b="1" i="0" dirty="0">
              <a:solidFill>
                <a:srgbClr val="374151"/>
              </a:solidFill>
              <a:effectLst/>
              <a:latin typeface="Söhne"/>
            </a:endParaRPr>
          </a:p>
          <a:p>
            <a:pPr algn="l"/>
            <a:r>
              <a:rPr lang="en-US" sz="2000" b="1" dirty="0">
                <a:solidFill>
                  <a:srgbClr val="374151"/>
                </a:solidFill>
                <a:latin typeface="Söhne"/>
              </a:rPr>
              <a:t>      Description:</a:t>
            </a:r>
            <a:endParaRPr lang="en-US" sz="2000" b="1" dirty="0">
              <a:solidFill>
                <a:srgbClr val="374151"/>
              </a:solidFill>
              <a:latin typeface="Söhne"/>
            </a:endParaRPr>
          </a:p>
          <a:p>
            <a:pPr marL="800100" lvl="1" indent="-342900" algn="l">
              <a:buFont typeface="Arial" panose="020B0604020202020204" pitchFamily="34" charset="0"/>
              <a:buChar char="•"/>
            </a:pPr>
            <a:r>
              <a:rPr lang="en-US" sz="2000" b="0" i="0" dirty="0">
                <a:solidFill>
                  <a:srgbClr val="374151"/>
                </a:solidFill>
                <a:effectLst/>
                <a:latin typeface="Söhne"/>
              </a:rPr>
              <a:t>Each filter detects specific patterns, such as edges, textures, or more complex structures.</a:t>
            </a:r>
            <a:endParaRPr lang="en-US" sz="2000" b="0" i="0" dirty="0">
              <a:solidFill>
                <a:srgbClr val="374151"/>
              </a:solidFill>
              <a:effectLst/>
              <a:latin typeface="Söhne"/>
            </a:endParaRPr>
          </a:p>
          <a:p>
            <a:pPr marL="800100" lvl="1" indent="-342900" algn="l">
              <a:buFont typeface="Arial" panose="020B0604020202020204" pitchFamily="34" charset="0"/>
              <a:buChar char="•"/>
            </a:pPr>
            <a:r>
              <a:rPr lang="en-US" sz="2000" i="0" dirty="0">
                <a:effectLst/>
                <a:latin typeface="Söhne"/>
              </a:rPr>
              <a:t>Learn features using filters through convolution operations.</a:t>
            </a:r>
            <a:endParaRPr lang="en-US" sz="2000" dirty="0">
              <a:solidFill>
                <a:srgbClr val="EF4444"/>
              </a:solidFill>
              <a:latin typeface="Söhne"/>
            </a:endParaRPr>
          </a:p>
          <a:p>
            <a:pPr marL="800100" lvl="1" indent="-342900" algn="l">
              <a:buFont typeface="Arial" panose="020B0604020202020204" pitchFamily="34" charset="0"/>
              <a:buChar char="•"/>
            </a:pPr>
            <a:r>
              <a:rPr lang="en-US" sz="2000" b="0" i="0" dirty="0">
                <a:effectLst/>
                <a:latin typeface="Söhne"/>
              </a:rPr>
              <a:t>Produces predictions using a softmax activation for classification.</a:t>
            </a:r>
            <a:endParaRPr lang="en-US" sz="2000" dirty="0">
              <a:solidFill>
                <a:srgbClr val="EF4444"/>
              </a:solidFill>
              <a:latin typeface="Söhne"/>
            </a:endParaRPr>
          </a:p>
          <a:p>
            <a:pPr marL="800100" lvl="1" indent="-342900" algn="l">
              <a:buFont typeface="Arial" panose="020B0604020202020204" pitchFamily="34" charset="0"/>
              <a:buChar char="•"/>
            </a:pPr>
            <a:r>
              <a:rPr lang="en-US" sz="2000" b="0" i="0" dirty="0">
                <a:effectLst/>
                <a:latin typeface="Söhne"/>
              </a:rPr>
              <a:t>Adjusts model parameters using labeled data via backpropagation.</a:t>
            </a:r>
            <a:r>
              <a:rPr lang="en-US" sz="2000" b="1" dirty="0">
                <a:latin typeface="Söhne"/>
                <a:cs typeface="Times New Roman" panose="02020603050405020304" pitchFamily="18" charset="0"/>
              </a:rPr>
              <a:t> </a:t>
            </a:r>
            <a:endParaRPr lang="en-US" sz="2000" b="1" dirty="0">
              <a:latin typeface="Söhne"/>
              <a:cs typeface="Times New Roman" panose="02020603050405020304" pitchFamily="18" charset="0"/>
            </a:endParaRPr>
          </a:p>
          <a:p>
            <a:pPr marL="342900" indent="-342900" algn="l">
              <a:buFont typeface="Arial" panose="020B0604020202020204" pitchFamily="34" charset="0"/>
              <a:buChar char="•"/>
            </a:pPr>
            <a:endParaRPr lang="en-US" sz="2000" b="1" dirty="0">
              <a:latin typeface="Söhne"/>
              <a:cs typeface="Times New Roman" panose="02020603050405020304" pitchFamily="18" charset="0"/>
            </a:endParaRPr>
          </a:p>
          <a:p>
            <a:pPr algn="l"/>
            <a:r>
              <a:rPr lang="en-US" sz="2000" b="1" dirty="0">
                <a:latin typeface="Söhne"/>
                <a:cs typeface="Times New Roman" panose="02020603050405020304" pitchFamily="18" charset="0"/>
              </a:rPr>
              <a:t>3. Data Collection Workflow:</a:t>
            </a:r>
            <a:endParaRPr lang="en-US" sz="2000" b="1" dirty="0">
              <a:latin typeface="Söhne"/>
              <a:cs typeface="Times New Roman" panose="02020603050405020304" pitchFamily="18" charset="0"/>
            </a:endParaRPr>
          </a:p>
          <a:p>
            <a:pPr algn="l"/>
            <a:r>
              <a:rPr lang="en-US" sz="2000" b="1" dirty="0">
                <a:latin typeface="Söhne"/>
                <a:cs typeface="Times New Roman" panose="02020603050405020304" pitchFamily="18" charset="0"/>
              </a:rPr>
              <a:t>      Description:</a:t>
            </a:r>
            <a:endParaRPr lang="en-US" sz="2000" b="1" dirty="0">
              <a:latin typeface="Söhne"/>
              <a:cs typeface="Times New Roman" panose="02020603050405020304" pitchFamily="18" charset="0"/>
            </a:endParaRPr>
          </a:p>
          <a:p>
            <a:pPr marL="800100" lvl="1" indent="-342900" algn="l">
              <a:buFont typeface="Arial" panose="020B0604020202020204" pitchFamily="34" charset="0"/>
              <a:buChar char="•"/>
            </a:pPr>
            <a:r>
              <a:rPr lang="en-US" sz="2000" b="0" i="0" dirty="0">
                <a:solidFill>
                  <a:srgbClr val="374151"/>
                </a:solidFill>
                <a:effectLst/>
                <a:latin typeface="Söhne"/>
              </a:rPr>
              <a:t>Resize images, normalize pixel values, and handle missing or noisy data to prepare it for </a:t>
            </a:r>
            <a:r>
              <a:rPr lang="en-US" sz="2000" dirty="0">
                <a:solidFill>
                  <a:srgbClr val="374151"/>
                </a:solidFill>
                <a:latin typeface="Söhne"/>
                <a:cs typeface="Times New Roman" panose="02020603050405020304" pitchFamily="18" charset="0"/>
              </a:rPr>
              <a:t>training.</a:t>
            </a:r>
            <a:endParaRPr lang="en-US" sz="2000" dirty="0">
              <a:solidFill>
                <a:srgbClr val="374151"/>
              </a:solidFill>
              <a:latin typeface="Söhne"/>
              <a:cs typeface="Times New Roman" panose="02020603050405020304" pitchFamily="18" charset="0"/>
            </a:endParaRPr>
          </a:p>
        </p:txBody>
      </p:sp>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pic>
        <p:nvPicPr>
          <p:cNvPr id="5" name="Picture 4" descr="Screenshot 2024-04-17 at 11.28.50 PM"/>
          <p:cNvPicPr>
            <a:picLocks noChangeAspect="1"/>
          </p:cNvPicPr>
          <p:nvPr/>
        </p:nvPicPr>
        <p:blipFill>
          <a:blip r:embed="rId1"/>
          <a:stretch>
            <a:fillRect/>
          </a:stretch>
        </p:blipFill>
        <p:spPr>
          <a:xfrm>
            <a:off x="1764665" y="433070"/>
            <a:ext cx="14763750" cy="87871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1136" y="656998"/>
            <a:ext cx="16631681" cy="1229995"/>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Step 2: Processing the data</a:t>
            </a:r>
            <a:endParaRPr lang="en-US" sz="2800" b="1" dirty="0">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a:p>
            <a:endParaRPr lang="en-IN" dirty="0"/>
          </a:p>
        </p:txBody>
      </p:sp>
      <p:pic>
        <p:nvPicPr>
          <p:cNvPr id="8" name="Picture 7" descr="Screenshot 2024-04-17 at 11.34.20 PM"/>
          <p:cNvPicPr>
            <a:picLocks noChangeAspect="1"/>
          </p:cNvPicPr>
          <p:nvPr/>
        </p:nvPicPr>
        <p:blipFill>
          <a:blip r:embed="rId1"/>
          <a:stretch>
            <a:fillRect/>
          </a:stretch>
        </p:blipFill>
        <p:spPr>
          <a:xfrm>
            <a:off x="485775" y="2091690"/>
            <a:ext cx="9465945" cy="5718175"/>
          </a:xfrm>
          <a:prstGeom prst="rect">
            <a:avLst/>
          </a:prstGeom>
        </p:spPr>
      </p:pic>
      <p:pic>
        <p:nvPicPr>
          <p:cNvPr id="9" name="Picture 8" descr="Screenshot 2024-04-17 at 11.35.19 PM"/>
          <p:cNvPicPr>
            <a:picLocks noChangeAspect="1"/>
          </p:cNvPicPr>
          <p:nvPr/>
        </p:nvPicPr>
        <p:blipFill>
          <a:blip r:embed="rId2"/>
          <a:stretch>
            <a:fillRect/>
          </a:stretch>
        </p:blipFill>
        <p:spPr>
          <a:xfrm>
            <a:off x="10108565" y="2091055"/>
            <a:ext cx="7876540" cy="57181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789709" y="457200"/>
            <a:ext cx="16895618" cy="8155305"/>
          </a:xfrm>
          <a:prstGeom prst="rect">
            <a:avLst/>
          </a:prstGeom>
          <a:noFill/>
        </p:spPr>
        <p:txBody>
          <a:bodyPr wrap="square" rtlCol="0">
            <a:spAutoFit/>
          </a:bodyPr>
          <a:lstStyle/>
          <a:p>
            <a:r>
              <a:rPr lang="en-IN" sz="2800" b="1" dirty="0"/>
              <a:t>                                                            Module 2- Mention the algorithm</a:t>
            </a:r>
            <a:endParaRPr lang="en-IN" sz="2800" b="1" dirty="0"/>
          </a:p>
          <a:p>
            <a:endParaRPr lang="en-IN" dirty="0"/>
          </a:p>
          <a:p>
            <a:pPr algn="l"/>
            <a:r>
              <a:rPr lang="en-US" sz="2000" dirty="0">
                <a:solidFill>
                  <a:srgbClr val="374151"/>
                </a:solidFill>
                <a:effectLst/>
                <a:latin typeface="Söhne"/>
                <a:sym typeface="+mn-ea"/>
              </a:rPr>
              <a:t>A Convolutional Neural Network (CNN) is a type of artificial neural network designed specifically for processing and analyzing visual data. It has proven highly effective in tasks such as image classification, object detection, and image generation. Here's a concise description of the CNN algorithm:</a:t>
            </a:r>
            <a:endParaRPr lang="en-US" sz="2000" dirty="0">
              <a:solidFill>
                <a:srgbClr val="374151"/>
              </a:solidFill>
              <a:effectLst/>
              <a:latin typeface="Söhne"/>
              <a:sym typeface="+mn-ea"/>
            </a:endParaRPr>
          </a:p>
          <a:p>
            <a:pPr algn="l"/>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Input Layer:</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Accepts raw image data, typically represented as a three-dimensional tensor (height, width, channels), where channels represent color information (e.g., Red, Green, Blue).</a:t>
            </a:r>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Convolutional Layers:</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Utilize learnable filters (kernels) to perform convolution operations, extracting features like edges, textures, and patterns from the input.</a:t>
            </a:r>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Activation Function:</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Introduces non-linearity, commonly ReLU (Rectified Linear Unit), after each convolutional operation, allowing the model to learn complex relationships.</a:t>
            </a:r>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Pooling (Subsampling) Layers:</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Reduce spatial dimensions through operations like max pooling or average pooling, preserving important features and reducing computational complexity.</a:t>
            </a:r>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Flattening:</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Transform the processed data into a one-dimensional vector, preparing it for connectivity to fully connected layers.</a:t>
            </a:r>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Fully Connected Layers:</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Comprise densely connected neurons that learn high-level representations from the flattened features, facilitating complex decision-making.</a:t>
            </a:r>
            <a:endParaRPr lang="en-US" sz="2000" b="0" i="0" dirty="0">
              <a:solidFill>
                <a:srgbClr val="374151"/>
              </a:solidFill>
              <a:effectLst/>
              <a:latin typeface="Söhne"/>
            </a:endParaRPr>
          </a:p>
          <a:p>
            <a:pPr algn="l">
              <a:buFont typeface="+mj-lt"/>
              <a:buAutoNum type="arabicPeriod"/>
            </a:pPr>
            <a:r>
              <a:rPr lang="en-US" sz="2000" b="1" dirty="0">
                <a:solidFill>
                  <a:srgbClr val="374151"/>
                </a:solidFill>
                <a:effectLst/>
                <a:latin typeface="Söhne"/>
                <a:sym typeface="+mn-ea"/>
              </a:rPr>
              <a:t>Output Layer:</a:t>
            </a:r>
            <a:endParaRPr lang="en-US" sz="2000" b="0" i="0" dirty="0">
              <a:solidFill>
                <a:srgbClr val="374151"/>
              </a:solidFill>
              <a:effectLst/>
              <a:latin typeface="Söhne"/>
            </a:endParaRPr>
          </a:p>
          <a:p>
            <a:pPr lvl="1" indent="0" algn="l">
              <a:buFont typeface="+mj-lt"/>
              <a:buNone/>
            </a:pPr>
            <a:r>
              <a:rPr lang="en-US" sz="2000" dirty="0">
                <a:solidFill>
                  <a:srgbClr val="374151"/>
                </a:solidFill>
                <a:effectLst/>
                <a:latin typeface="Söhne"/>
                <a:sym typeface="+mn-ea"/>
              </a:rPr>
              <a:t>Produces final predictions based on the learned features. For classification tasks, often employs a softmax activation to generate.</a:t>
            </a:r>
            <a:endParaRPr lang="en-US" sz="2000" b="0" i="0" dirty="0">
              <a:solidFill>
                <a:srgbClr val="374151"/>
              </a:solidFill>
              <a:effectLst/>
              <a:latin typeface="Söhne"/>
            </a:endParaRPr>
          </a:p>
          <a:p>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1178852" y="573871"/>
            <a:ext cx="14781583" cy="1015663"/>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3: Using CNN algorithm</a:t>
            </a:r>
            <a:endParaRPr lang="en-US" sz="2800" b="1" dirty="0">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6" name="Picture 5" descr="Screenshot 2024-04-17 at 11.38.37 PM"/>
          <p:cNvPicPr>
            <a:picLocks noChangeAspect="1"/>
          </p:cNvPicPr>
          <p:nvPr/>
        </p:nvPicPr>
        <p:blipFill>
          <a:blip r:embed="rId1"/>
          <a:stretch>
            <a:fillRect/>
          </a:stretch>
        </p:blipFill>
        <p:spPr>
          <a:xfrm>
            <a:off x="1040130" y="1277620"/>
            <a:ext cx="16459200" cy="7981950"/>
          </a:xfrm>
          <a:prstGeom prst="rect">
            <a:avLst/>
          </a:prstGeom>
        </p:spPr>
      </p:pic>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590447" y="728233"/>
            <a:ext cx="10037086" cy="583565"/>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Step 4: The output</a:t>
            </a:r>
            <a:endParaRPr lang="en-IN" sz="1400" dirty="0"/>
          </a:p>
        </p:txBody>
      </p:sp>
      <p:pic>
        <p:nvPicPr>
          <p:cNvPr id="8" name="Picture 7" descr="Screenshot 2024-04-17 at 11.40.35 PM"/>
          <p:cNvPicPr>
            <a:picLocks noChangeAspect="1"/>
          </p:cNvPicPr>
          <p:nvPr/>
        </p:nvPicPr>
        <p:blipFill>
          <a:blip r:embed="rId1"/>
          <a:stretch>
            <a:fillRect/>
          </a:stretch>
        </p:blipFill>
        <p:spPr>
          <a:xfrm>
            <a:off x="590550" y="2543810"/>
            <a:ext cx="11654155" cy="4391025"/>
          </a:xfrm>
          <a:prstGeom prst="rect">
            <a:avLst/>
          </a:prstGeom>
        </p:spPr>
      </p:pic>
      <p:pic>
        <p:nvPicPr>
          <p:cNvPr id="9" name="Picture 8" descr="WhatsApp Image 2024-04-17 at 23.42.18"/>
          <p:cNvPicPr>
            <a:picLocks noChangeAspect="1"/>
          </p:cNvPicPr>
          <p:nvPr/>
        </p:nvPicPr>
        <p:blipFill>
          <a:blip r:embed="rId2"/>
          <a:stretch>
            <a:fillRect/>
          </a:stretch>
        </p:blipFill>
        <p:spPr>
          <a:xfrm>
            <a:off x="13046075" y="368300"/>
            <a:ext cx="4629150" cy="87426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3046095"/>
          </a:xfrm>
          <a:prstGeom prst="rect">
            <a:avLst/>
          </a:prstGeom>
        </p:spPr>
        <p:txBody>
          <a:bodyPr>
            <a:sp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Architecture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Data –Flow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Use Case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Class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Activity Diagram</a:t>
            </a:r>
            <a:endParaRPr lang="en-US" sz="3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309880" y="815975"/>
            <a:ext cx="8663305" cy="7293610"/>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Architecture Diagram</a:t>
            </a:r>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r>
              <a:rPr lang="en-US" sz="3600" b="1" dirty="0">
                <a:latin typeface="Times New Roman" panose="02020603050405020304" pitchFamily="18" charset="0"/>
                <a:cs typeface="Times New Roman" panose="02020603050405020304" pitchFamily="18" charset="0"/>
              </a:rPr>
              <a:t>Architecture Diagram:</a:t>
            </a:r>
            <a:endParaRPr lang="en-US" sz="3600" b="1" dirty="0">
              <a:latin typeface="Times New Roman" panose="02020603050405020304" pitchFamily="18" charset="0"/>
              <a:cs typeface="Times New Roman" panose="02020603050405020304" pitchFamily="18" charset="0"/>
            </a:endParaRPr>
          </a:p>
          <a:p>
            <a:pPr algn="l">
              <a:buFont typeface="+mj-lt"/>
              <a:buAutoNum type="arabicPeriod"/>
            </a:pPr>
            <a:r>
              <a:rPr lang="en-US" b="1" i="0" dirty="0">
                <a:solidFill>
                  <a:srgbClr val="374151"/>
                </a:solidFill>
                <a:effectLst/>
                <a:latin typeface="Söhne"/>
              </a:rPr>
              <a:t>Input Data:</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Dermatology images serve as the input to the system.</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Preprocessing Module: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Prepares the input data through operations like resizing, normalization, and data augmentation.</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Convolutional Neural Network (CNN):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The core of the system, consisting of convolutional layers, activation functions, pooling layers, and fully connected layers.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Training Module: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Implements training processes such as backpropagation and optimization to update the network parameters.</a:t>
            </a: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Validation Module: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Assesses the CNN's performance during training for tuning hyperparameters and preventing overfitting.</a:t>
            </a:r>
            <a:endParaRPr lang="en-US" b="0" i="0" dirty="0">
              <a:solidFill>
                <a:srgbClr val="374151"/>
              </a:solidFill>
              <a:effectLst/>
              <a:latin typeface="Söhne"/>
            </a:endParaRPr>
          </a:p>
          <a:p>
            <a:endParaRPr lang="en-US" sz="3600" b="1"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pic>
        <p:nvPicPr>
          <p:cNvPr id="6" name="Picture 5" descr="Architecture diagram (1)"/>
          <p:cNvPicPr>
            <a:picLocks noChangeAspect="1"/>
          </p:cNvPicPr>
          <p:nvPr/>
        </p:nvPicPr>
        <p:blipFill>
          <a:blip r:embed="rId1"/>
          <a:stretch>
            <a:fillRect/>
          </a:stretch>
        </p:blipFill>
        <p:spPr>
          <a:xfrm>
            <a:off x="10657840" y="2357755"/>
            <a:ext cx="6362700" cy="48768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74378" y="594652"/>
            <a:ext cx="14970447" cy="3970318"/>
          </a:xfrm>
          <a:prstGeom prst="rect">
            <a:avLst/>
          </a:prstGeom>
        </p:spPr>
        <p:txBody>
          <a:bodyPr wrap="square">
            <a:spAutoFit/>
          </a:bodyPr>
          <a:lstStyle/>
          <a:p>
            <a:r>
              <a:rPr lang="en-US" sz="3600" b="1" dirty="0">
                <a:latin typeface="Times New Roman" panose="02020603050405020304" pitchFamily="18" charset="0"/>
                <a:cs typeface="Times New Roman" panose="02020603050405020304" pitchFamily="18" charset="0"/>
              </a:rPr>
              <a:t>                                                  Data –Flow Diagram</a:t>
            </a:r>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a:p>
            <a:endParaRPr lang="en-US" sz="3600" b="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1271589" y="4958834"/>
            <a:ext cx="7008818" cy="2831544"/>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Data-flow Diagram:</a:t>
            </a:r>
            <a:endParaRPr lang="en-US" sz="2400" b="1"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400" b="0" i="0" dirty="0">
                <a:solidFill>
                  <a:srgbClr val="374151"/>
                </a:solidFill>
                <a:effectLst/>
                <a:latin typeface="Söhne"/>
              </a:rPr>
              <a:t>Describes the flow of data between different modules or components of the skin cancer detection system.</a:t>
            </a:r>
            <a:endParaRPr lang="en-US" sz="2400" b="0" i="0" dirty="0">
              <a:solidFill>
                <a:srgbClr val="374151"/>
              </a:solidFill>
              <a:effectLst/>
              <a:latin typeface="Söhne"/>
            </a:endParaRPr>
          </a:p>
          <a:p>
            <a:pPr algn="l">
              <a:buFont typeface="Arial" panose="020B0604020202020204" pitchFamily="34" charset="0"/>
              <a:buChar char="•"/>
            </a:pPr>
            <a:r>
              <a:rPr lang="en-US" sz="2400" b="0" i="0" dirty="0">
                <a:solidFill>
                  <a:srgbClr val="374151"/>
                </a:solidFill>
                <a:effectLst/>
                <a:latin typeface="Söhne"/>
              </a:rPr>
              <a:t>Shows how data moves from the input (Dermatology Images) through various processing modules to the final output.</a:t>
            </a:r>
            <a:endParaRPr lang="en-US" sz="2400" b="0" i="0" dirty="0">
              <a:solidFill>
                <a:srgbClr val="374151"/>
              </a:solidFill>
              <a:effectLst/>
              <a:latin typeface="Söhne"/>
            </a:endParaRPr>
          </a:p>
          <a:p>
            <a:endParaRPr lang="en-US" sz="1800" b="1" dirty="0">
              <a:latin typeface="Times New Roman" panose="02020603050405020304" pitchFamily="18" charset="0"/>
              <a:cs typeface="Times New Roman" panose="02020603050405020304" pitchFamily="18" charset="0"/>
            </a:endParaRPr>
          </a:p>
          <a:p>
            <a:endParaRPr lang="en-US" sz="800" b="1" dirty="0">
              <a:latin typeface="Times New Roman" panose="02020603050405020304" pitchFamily="18" charset="0"/>
              <a:cs typeface="Times New Roman" panose="02020603050405020304" pitchFamily="18" charset="0"/>
            </a:endParaRPr>
          </a:p>
          <a:p>
            <a:endParaRPr lang="en-US" sz="800" b="1"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pic>
        <p:nvPicPr>
          <p:cNvPr id="6" name="Picture 5" descr="data flow diagram"/>
          <p:cNvPicPr>
            <a:picLocks noChangeAspect="1"/>
          </p:cNvPicPr>
          <p:nvPr/>
        </p:nvPicPr>
        <p:blipFill>
          <a:blip r:embed="rId1"/>
          <a:stretch>
            <a:fillRect/>
          </a:stretch>
        </p:blipFill>
        <p:spPr>
          <a:xfrm>
            <a:off x="10944225" y="694055"/>
            <a:ext cx="5340350" cy="8445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Use Case Diagram</a:t>
            </a:r>
            <a:endParaRPr lang="en-US" sz="3600" b="1" dirty="0">
              <a:latin typeface="Times New Roman" panose="02020603050405020304" pitchFamily="18" charset="0"/>
              <a:cs typeface="Times New Roman" panose="02020603050405020304" pitchFamily="18" charset="0"/>
            </a:endParaRPr>
          </a:p>
        </p:txBody>
      </p:sp>
      <p:pic>
        <p:nvPicPr>
          <p:cNvPr id="3074" name="Picture 2" descr="PlantUML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4614" y="1843088"/>
            <a:ext cx="14073186" cy="661511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12293" name="Rectangle 4"/>
          <p:cNvSpPr/>
          <p:nvPr/>
        </p:nvSpPr>
        <p:spPr>
          <a:xfrm>
            <a:off x="654050" y="771525"/>
            <a:ext cx="16292513" cy="8347075"/>
          </a:xfrm>
          <a:prstGeom prst="rect">
            <a:avLst/>
          </a:prstGeom>
          <a:noFill/>
          <a:ln w="9525">
            <a:noFill/>
          </a:ln>
        </p:spPr>
        <p:txBody>
          <a:bodyPr>
            <a:spAutoFit/>
          </a:bodyPr>
          <a:p>
            <a:pPr eaLnBrk="1" hangingPunct="1">
              <a:lnSpc>
                <a:spcPct val="150000"/>
              </a:lnSpc>
            </a:pPr>
            <a:r>
              <a:rPr lang="en-IN" altLang="en-US" sz="2000" b="1" dirty="0">
                <a:latin typeface="Times New Roman" panose="02020603050405020304" pitchFamily="18" charset="0"/>
                <a:cs typeface="Times New Roman" panose="02020603050405020304" pitchFamily="18" charset="0"/>
              </a:rPr>
              <a:t>OVERVIEW </a:t>
            </a:r>
            <a:endParaRPr lang="en-IN" altLang="en-US" sz="2000" b="1"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ABSTRACT</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OBJECTIVE</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INTRODUCTION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LITERATURE REVIEW (SOFT COPY OF PAPERS TO BE LINKED AS HYPERLINK)</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DESIGN AND METHODOLOGIES</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IMPLEMENTATION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TESTING</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INPUT AND OUTPUT</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INCLUDE DEMO VIDEO (You Tube URL of complete demonstration of project by All members as Voice over)</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CONCLUSION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FUTURE ENHANCEMENTS</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SOCIETAL IMPACT OF PROJECT </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WEB REFERENCES LINK (TILL REVIEW DATE ALL LINKS TO BE INCLUDED DAY WISE)</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PLAGIARISM REPORT OF PROJECT REPORT AND PPT</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POSTER PRESENTATION</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JOURNAL/CONFERENCE PUBLICATION PROOF</a:t>
            </a:r>
            <a:endParaRPr lang="en-IN" altLang="en-US" sz="2000" dirty="0">
              <a:latin typeface="Times New Roman" panose="02020603050405020304" pitchFamily="18" charset="0"/>
              <a:cs typeface="Times New Roman" panose="02020603050405020304" pitchFamily="18" charset="0"/>
            </a:endParaRPr>
          </a:p>
          <a:p>
            <a:pPr lvl="1" eaLnBrk="1" hangingPunct="1">
              <a:lnSpc>
                <a:spcPct val="150000"/>
              </a:lnSpc>
              <a:buFont typeface="Wingdings" panose="05000000000000000000" pitchFamily="2" charset="2"/>
              <a:buChar char="q"/>
            </a:pPr>
            <a:r>
              <a:rPr lang="en-IN" altLang="en-US" sz="2000" dirty="0">
                <a:latin typeface="Times New Roman" panose="02020603050405020304" pitchFamily="18" charset="0"/>
                <a:cs typeface="Times New Roman" panose="02020603050405020304" pitchFamily="18" charset="0"/>
              </a:rPr>
              <a:t>REFERENCES</a:t>
            </a:r>
            <a:endParaRPr lang="en-IN" altLang="en-US" sz="2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382491" y="414727"/>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Class Diagram</a:t>
            </a:r>
            <a:endParaRPr lang="en-US" sz="3600" b="1"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pic>
        <p:nvPicPr>
          <p:cNvPr id="6" name="Picture 5" descr="CLASS (1)"/>
          <p:cNvPicPr>
            <a:picLocks noChangeAspect="1"/>
          </p:cNvPicPr>
          <p:nvPr/>
        </p:nvPicPr>
        <p:blipFill>
          <a:blip r:embed="rId1"/>
          <a:stretch>
            <a:fillRect/>
          </a:stretch>
        </p:blipFill>
        <p:spPr>
          <a:xfrm>
            <a:off x="1899920" y="1943100"/>
            <a:ext cx="14487525" cy="6400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049982" y="532445"/>
            <a:ext cx="9144000" cy="646331"/>
          </a:xfrm>
          <a:prstGeom prst="rect">
            <a:avLst/>
          </a:prstGeom>
        </p:spPr>
        <p:txBody>
          <a:bodyPr>
            <a:spAutoFit/>
          </a:bodyPr>
          <a:lstStyle/>
          <a:p>
            <a:r>
              <a:rPr lang="en-US" sz="3600" b="1" dirty="0">
                <a:latin typeface="Times New Roman" panose="02020603050405020304" pitchFamily="18" charset="0"/>
                <a:cs typeface="Times New Roman" panose="02020603050405020304" pitchFamily="18" charset="0"/>
              </a:rPr>
              <a:t>Activity Diagram</a:t>
            </a:r>
            <a:endParaRPr lang="en-US"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119745" y="1911927"/>
            <a:ext cx="2015837" cy="369332"/>
          </a:xfrm>
          <a:prstGeom prst="rect">
            <a:avLst/>
          </a:prstGeom>
          <a:noFill/>
        </p:spPr>
        <p:txBody>
          <a:bodyPr wrap="square" rtlCol="0">
            <a:spAutoFit/>
          </a:bodyPr>
          <a:lstStyle/>
          <a:p>
            <a:r>
              <a:rPr lang="en-IN" dirty="0"/>
              <a:t>Eg,</a:t>
            </a:r>
            <a:endParaRPr lang="en-IN" dirty="0"/>
          </a:p>
        </p:txBody>
      </p:sp>
      <p:pic>
        <p:nvPicPr>
          <p:cNvPr id="5122" name="Picture 2" descr="PlantUML diagra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1674" y="1385889"/>
            <a:ext cx="14847051" cy="7201306"/>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a:xfrm>
            <a:off x="5526738" y="9674438"/>
            <a:ext cx="7234206" cy="547688"/>
          </a:xfrm>
        </p:spPr>
        <p:txBody>
          <a:bodyPr/>
          <a:lstStyle/>
          <a:p>
            <a:r>
              <a:rPr lang="en-IN"/>
              <a:t>DEPARTMENT OF COMPUTER SCIENCE &amp; ENGINEERING   / PROJECT TITLE</a:t>
            </a:r>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03482" y="449180"/>
            <a:ext cx="2839239" cy="646331"/>
          </a:xfrm>
          <a:prstGeom prst="rect">
            <a:avLst/>
          </a:prstGeom>
        </p:spPr>
        <p:txBody>
          <a:bodyPr wrap="none">
            <a:spAutoFit/>
          </a:bodyPr>
          <a:lstStyle/>
          <a:p>
            <a:r>
              <a:rPr lang="en-US" sz="3600" b="1" dirty="0">
                <a:latin typeface="Times New Roman" panose="02020603050405020304" pitchFamily="18" charset="0"/>
                <a:cs typeface="Times New Roman" panose="02020603050405020304" pitchFamily="18" charset="0"/>
              </a:rPr>
              <a:t>E-R Diagram</a:t>
            </a:r>
            <a:endParaRPr lang="en-US" sz="3600" b="1" dirty="0">
              <a:latin typeface="Times New Roman" panose="02020603050405020304" pitchFamily="18" charset="0"/>
              <a:cs typeface="Times New Roman" panose="02020603050405020304" pitchFamily="18" charset="0"/>
            </a:endParaRPr>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5043" y="2038032"/>
            <a:ext cx="16530637" cy="6557963"/>
          </a:xfrm>
          <a:prstGeom prst="rect">
            <a:avLst/>
          </a:prstGeom>
        </p:spPr>
      </p:pic>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5845" name="Rectangle 4"/>
          <p:cNvSpPr/>
          <p:nvPr/>
        </p:nvSpPr>
        <p:spPr>
          <a:xfrm>
            <a:off x="603250" y="1806575"/>
            <a:ext cx="17394238" cy="1939925"/>
          </a:xfrm>
          <a:prstGeom prst="rect">
            <a:avLst/>
          </a:prstGeom>
          <a:noFill/>
          <a:ln w="9525">
            <a:noFill/>
          </a:ln>
        </p:spPr>
        <p:txBody>
          <a:bodyPr>
            <a:spAutoFit/>
          </a:bodyPr>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UNIT TESTING</a:t>
            </a:r>
            <a:endParaRPr lang="en-IN" altLang="en-US" sz="2400" i="1"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INTEGRATION TESTING</a:t>
            </a:r>
            <a:endParaRPr lang="en-US" altLang="en-US" sz="2400"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FUNCTIONAL TESTING</a:t>
            </a:r>
            <a:endParaRPr lang="en-US" altLang="en-US" sz="2400"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WHITE BOX TESTING</a:t>
            </a:r>
            <a:endParaRPr lang="en-US" altLang="en-US" sz="2400" dirty="0">
              <a:latin typeface="Times New Roman" panose="02020603050405020304" pitchFamily="18" charset="0"/>
              <a:cs typeface="Times New Roman" panose="02020603050405020304" pitchFamily="18" charset="0"/>
            </a:endParaRPr>
          </a:p>
          <a:p>
            <a:pPr lvl="1" eaLnBrk="1" hangingPunct="1">
              <a:buFont typeface="Wingdings" panose="05000000000000000000" pitchFamily="2" charset="2"/>
              <a:buChar char="Ø"/>
            </a:pPr>
            <a:r>
              <a:rPr lang="en-US" altLang="en-US" sz="2400" dirty="0">
                <a:latin typeface="Times New Roman" panose="02020603050405020304" pitchFamily="18" charset="0"/>
                <a:cs typeface="Times New Roman" panose="02020603050405020304" pitchFamily="18" charset="0"/>
              </a:rPr>
              <a:t>BLACK BOX TESTING</a:t>
            </a:r>
            <a:endParaRPr lang="en-IN" altLang="en-US" sz="2400" dirty="0">
              <a:latin typeface="Times New Roman" panose="02020603050405020304" pitchFamily="18" charset="0"/>
              <a:ea typeface="Times New Roman" panose="02020603050405020304" pitchFamily="18" charset="0"/>
            </a:endParaRPr>
          </a:p>
        </p:txBody>
      </p:sp>
      <p:sp>
        <p:nvSpPr>
          <p:cNvPr id="35846" name="Rectangle 5"/>
          <p:cNvSpPr/>
          <p:nvPr/>
        </p:nvSpPr>
        <p:spPr>
          <a:xfrm>
            <a:off x="6523038" y="387350"/>
            <a:ext cx="2236787" cy="646113"/>
          </a:xfrm>
          <a:prstGeom prst="rect">
            <a:avLst/>
          </a:prstGeom>
          <a:noFill/>
          <a:ln w="9525">
            <a:noFill/>
          </a:ln>
        </p:spPr>
        <p:txBody>
          <a:bodyPr wrap="none">
            <a:spAutoFit/>
          </a:bodyPr>
          <a:p>
            <a:pPr eaLnBrk="1" hangingPunct="1"/>
            <a:r>
              <a:rPr lang="en-IN" altLang="en-US" sz="3600" b="1" dirty="0">
                <a:latin typeface="Times New Roman" panose="02020603050405020304" pitchFamily="18" charset="0"/>
                <a:cs typeface="Times New Roman" panose="02020603050405020304" pitchFamily="18" charset="0"/>
              </a:rPr>
              <a:t>TESTING</a:t>
            </a:r>
            <a:endParaRPr lang="en-IN" altLang="en-US" sz="3600" dirty="0">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36869" name="Rectangle 4"/>
          <p:cNvSpPr/>
          <p:nvPr/>
        </p:nvSpPr>
        <p:spPr>
          <a:xfrm>
            <a:off x="5910263" y="320675"/>
            <a:ext cx="3951287" cy="646113"/>
          </a:xfrm>
          <a:prstGeom prst="rect">
            <a:avLst/>
          </a:prstGeom>
          <a:noFill/>
          <a:ln w="9525">
            <a:noFill/>
          </a:ln>
        </p:spPr>
        <p:txBody>
          <a:bodyPr wrap="none">
            <a:spAutoFit/>
          </a:bodyPr>
          <a:p>
            <a:pPr lvl="1" eaLnBrk="1" hangingPunct="1"/>
            <a:r>
              <a:rPr lang="en-US" altLang="en-US" sz="3600" b="1" dirty="0">
                <a:latin typeface="Times New Roman" panose="02020603050405020304" pitchFamily="18" charset="0"/>
                <a:cs typeface="Times New Roman" panose="02020603050405020304" pitchFamily="18" charset="0"/>
              </a:rPr>
              <a:t>UNIT TESTING</a:t>
            </a:r>
            <a:endParaRPr lang="en-IN" altLang="en-US" sz="3600" b="1" i="1" dirty="0">
              <a:latin typeface="Times New Roman" panose="02020603050405020304" pitchFamily="18" charset="0"/>
              <a:ea typeface="Times New Roman" panose="02020603050405020304" pitchFamily="18" charset="0"/>
            </a:endParaRPr>
          </a:p>
        </p:txBody>
      </p:sp>
      <p:sp>
        <p:nvSpPr>
          <p:cNvPr id="36870" name="Rectangle 5"/>
          <p:cNvSpPr/>
          <p:nvPr/>
        </p:nvSpPr>
        <p:spPr>
          <a:xfrm>
            <a:off x="366078" y="966788"/>
            <a:ext cx="17560925" cy="7847330"/>
          </a:xfrm>
          <a:prstGeom prst="rect">
            <a:avLst/>
          </a:prstGeom>
          <a:noFill/>
          <a:ln w="9525">
            <a:noFill/>
          </a:ln>
        </p:spPr>
        <p:txBody>
          <a:bodyPr>
            <a:spAutoFit/>
          </a:bodyPr>
          <a:p>
            <a:pPr indent="-215900" defTabSz="457200">
              <a:lnSpc>
                <a:spcPct val="100000"/>
              </a:lnSpc>
              <a:buClr>
                <a:srgbClr val="000000"/>
              </a:buClr>
              <a:buFont typeface="Calibri Light"/>
              <a:buAutoNum type="arabicPeriod"/>
            </a:pPr>
            <a:r>
              <a:rPr lang="en-US" sz="2400" b="1" spc="-1" dirty="0">
                <a:solidFill>
                  <a:schemeClr val="dk1"/>
                </a:solidFill>
                <a:latin typeface="Times New Roman" panose="02020603050405020304"/>
                <a:sym typeface="+mn-ea"/>
              </a:rPr>
              <a:t>Preprocessing Modules:</a:t>
            </a:r>
            <a:endParaRPr lang="en-US" sz="2400" b="0" strike="noStrike" spc="-1" dirty="0">
              <a:solidFill>
                <a:srgbClr val="000000"/>
              </a:solidFill>
              <a:latin typeface="Arial" panose="020B0604020202020204"/>
            </a:endParaRPr>
          </a:p>
          <a:p>
            <a:pPr marL="742950" lvl="1" indent="-285750" defTabSz="457200">
              <a:lnSpc>
                <a:spcPct val="100000"/>
              </a:lnSpc>
              <a:buClr>
                <a:srgbClr val="000000"/>
              </a:buClr>
              <a:buFont typeface="Calibri Light"/>
              <a:buAutoNum type="arabicPeriod"/>
            </a:pPr>
            <a:r>
              <a:rPr lang="en-US" sz="2400" spc="-1" dirty="0">
                <a:solidFill>
                  <a:schemeClr val="dk1"/>
                </a:solidFill>
                <a:latin typeface="Times New Roman" panose="02020603050405020304"/>
                <a:sym typeface="+mn-ea"/>
              </a:rPr>
              <a:t>Test the data preprocessing steps to ensure that the input data is correctly transformed and prepared for the model.</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Calibri Light"/>
              <a:buAutoNum type="arabicPeriod"/>
            </a:pPr>
            <a:r>
              <a:rPr lang="en-US" sz="2400" b="1" spc="-1" dirty="0">
                <a:solidFill>
                  <a:schemeClr val="dk1"/>
                </a:solidFill>
                <a:latin typeface="Times New Roman" panose="02020603050405020304"/>
                <a:sym typeface="+mn-ea"/>
              </a:rPr>
              <a:t>Model Components:</a:t>
            </a:r>
            <a:endParaRPr lang="en-US" sz="2400" b="0" strike="noStrike" spc="-1" dirty="0">
              <a:solidFill>
                <a:srgbClr val="000000"/>
              </a:solidFill>
              <a:latin typeface="Arial" panose="020B0604020202020204"/>
            </a:endParaRPr>
          </a:p>
          <a:p>
            <a:pPr marL="742950" lvl="1" indent="-285750" defTabSz="457200">
              <a:lnSpc>
                <a:spcPct val="100000"/>
              </a:lnSpc>
              <a:buClr>
                <a:srgbClr val="000000"/>
              </a:buClr>
              <a:buFont typeface="Calibri Light"/>
              <a:buAutoNum type="arabicPeriod"/>
            </a:pPr>
            <a:r>
              <a:rPr lang="en-US" sz="2400" spc="-1" dirty="0">
                <a:solidFill>
                  <a:schemeClr val="dk1"/>
                </a:solidFill>
                <a:latin typeface="Times New Roman" panose="02020603050405020304"/>
                <a:sym typeface="+mn-ea"/>
              </a:rPr>
              <a:t>Unit test the components responsible for loading and using the SKIN CANCER DETECTOR model. Ensure that the model is loaded correctly, and inference produces the expected results.</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Calibri Light"/>
              <a:buAutoNum type="arabicPeriod"/>
            </a:pPr>
            <a:r>
              <a:rPr lang="en-US" sz="2400" b="1" spc="-1" dirty="0">
                <a:solidFill>
                  <a:schemeClr val="dk1"/>
                </a:solidFill>
                <a:latin typeface="Times New Roman" panose="02020603050405020304"/>
                <a:sym typeface="+mn-ea"/>
              </a:rPr>
              <a:t>Data Collection and Labeling:</a:t>
            </a:r>
            <a:endParaRPr lang="en-US" sz="2400" b="0" strike="noStrike" spc="-1" dirty="0">
              <a:solidFill>
                <a:srgbClr val="000000"/>
              </a:solidFill>
              <a:latin typeface="Arial" panose="020B0604020202020204"/>
            </a:endParaRPr>
          </a:p>
          <a:p>
            <a:pPr marL="742950" lvl="1" indent="-285750" defTabSz="457200">
              <a:lnSpc>
                <a:spcPct val="100000"/>
              </a:lnSpc>
              <a:buClr>
                <a:srgbClr val="000000"/>
              </a:buClr>
              <a:buFont typeface="Calibri Light"/>
              <a:buAutoNum type="arabicPeriod"/>
            </a:pPr>
            <a:r>
              <a:rPr lang="en-US" sz="2400" spc="-1" dirty="0">
                <a:solidFill>
                  <a:schemeClr val="dk1"/>
                </a:solidFill>
                <a:latin typeface="Times New Roman" panose="02020603050405020304"/>
                <a:sym typeface="+mn-ea"/>
              </a:rPr>
              <a:t>If there are components responsible for data collection or labeling, perform unit tests to verify their correctness.</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Calibri Light"/>
              <a:buAutoNum type="arabicPeriod"/>
            </a:pPr>
            <a:r>
              <a:rPr lang="en-US" sz="2400" b="1" spc="-1" dirty="0">
                <a:solidFill>
                  <a:schemeClr val="dk1"/>
                </a:solidFill>
                <a:latin typeface="Times New Roman" panose="02020603050405020304"/>
                <a:sym typeface="+mn-ea"/>
              </a:rPr>
              <a:t>Image Handling:</a:t>
            </a:r>
            <a:endParaRPr lang="en-US" sz="2400" b="0" strike="noStrike" spc="-1" dirty="0">
              <a:solidFill>
                <a:srgbClr val="000000"/>
              </a:solidFill>
              <a:latin typeface="Arial" panose="020B0604020202020204"/>
            </a:endParaRPr>
          </a:p>
          <a:p>
            <a:pPr marL="742950" lvl="1" indent="-285750" defTabSz="457200">
              <a:lnSpc>
                <a:spcPct val="100000"/>
              </a:lnSpc>
              <a:buClr>
                <a:srgbClr val="000000"/>
              </a:buClr>
              <a:buFont typeface="Calibri Light"/>
              <a:buAutoNum type="arabicPeriod"/>
            </a:pPr>
            <a:r>
              <a:rPr lang="en-US" sz="2400" spc="-1" dirty="0">
                <a:solidFill>
                  <a:schemeClr val="dk1"/>
                </a:solidFill>
                <a:latin typeface="Times New Roman" panose="02020603050405020304"/>
                <a:sym typeface="+mn-ea"/>
              </a:rPr>
              <a:t>Test functions or modules handling image input to ensure proper handling of image data.</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Calibri Light"/>
              <a:buAutoNum type="arabicPeriod"/>
            </a:pPr>
            <a:r>
              <a:rPr lang="en-US" sz="2400" b="1" spc="-1" dirty="0">
                <a:solidFill>
                  <a:schemeClr val="dk1"/>
                </a:solidFill>
                <a:latin typeface="Times New Roman" panose="02020603050405020304"/>
                <a:sym typeface="+mn-ea"/>
              </a:rPr>
              <a:t>API Endpoints (if applicable):</a:t>
            </a:r>
            <a:endParaRPr lang="en-US" sz="2400" b="0" strike="noStrike" spc="-1" dirty="0">
              <a:solidFill>
                <a:srgbClr val="000000"/>
              </a:solidFill>
              <a:latin typeface="Arial" panose="020B0604020202020204"/>
            </a:endParaRPr>
          </a:p>
          <a:p>
            <a:pPr marL="742950" lvl="1" indent="-285750" defTabSz="457200">
              <a:lnSpc>
                <a:spcPct val="100000"/>
              </a:lnSpc>
              <a:buClr>
                <a:srgbClr val="000000"/>
              </a:buClr>
              <a:buFont typeface="Calibri Light"/>
              <a:buAutoNum type="arabicPeriod"/>
            </a:pPr>
            <a:r>
              <a:rPr lang="en-US" sz="2400" spc="-1" dirty="0">
                <a:solidFill>
                  <a:schemeClr val="dk1"/>
                </a:solidFill>
                <a:latin typeface="Times New Roman" panose="02020603050405020304"/>
                <a:sym typeface="+mn-ea"/>
              </a:rPr>
              <a:t>If your project involves an API or user interface, unit test the endpoints or functions responsible for handling user input and providing output.</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Calibri Light"/>
              <a:buAutoNum type="arabicPeriod"/>
            </a:pPr>
            <a:r>
              <a:rPr lang="en-US" sz="2400" b="1" spc="-1" dirty="0">
                <a:solidFill>
                  <a:schemeClr val="dk1"/>
                </a:solidFill>
                <a:latin typeface="Times New Roman" panose="02020603050405020304"/>
                <a:sym typeface="+mn-ea"/>
              </a:rPr>
              <a:t>Data Storage and Retrieval:</a:t>
            </a:r>
            <a:endParaRPr lang="en-US" sz="2400" b="0" strike="noStrike" spc="-1" dirty="0">
              <a:solidFill>
                <a:srgbClr val="000000"/>
              </a:solidFill>
              <a:latin typeface="Arial" panose="020B0604020202020204"/>
            </a:endParaRPr>
          </a:p>
          <a:p>
            <a:pPr marL="742950" lvl="1" indent="-285750" defTabSz="457200">
              <a:lnSpc>
                <a:spcPct val="100000"/>
              </a:lnSpc>
              <a:buClr>
                <a:srgbClr val="000000"/>
              </a:buClr>
              <a:buFont typeface="Calibri Light"/>
              <a:buAutoNum type="arabicPeriod"/>
            </a:pPr>
            <a:r>
              <a:rPr lang="en-US" sz="2400" spc="-1" dirty="0">
                <a:solidFill>
                  <a:schemeClr val="dk1"/>
                </a:solidFill>
                <a:latin typeface="Times New Roman" panose="02020603050405020304"/>
                <a:sym typeface="+mn-ea"/>
              </a:rPr>
              <a:t>If your project involves storing or retrieving data from a database or file system, unit test these components to verify their correctness.</a:t>
            </a:r>
            <a:endParaRPr lang="en-US" sz="2400" b="0" strike="noStrike" spc="-1" dirty="0">
              <a:solidFill>
                <a:srgbClr val="000000"/>
              </a:solidFill>
              <a:latin typeface="Arial" panose="020B0604020202020204"/>
            </a:endParaRPr>
          </a:p>
          <a:p>
            <a:pPr defTabSz="457200">
              <a:lnSpc>
                <a:spcPct val="100000"/>
              </a:lnSpc>
            </a:pPr>
            <a:r>
              <a:rPr lang="en-US" sz="2400" spc="-1" dirty="0">
                <a:solidFill>
                  <a:schemeClr val="dk1"/>
                </a:solidFill>
                <a:latin typeface="Times New Roman" panose="02020603050405020304"/>
                <a:sym typeface="+mn-ea"/>
              </a:rPr>
              <a:t>Unit testing provides several benefits:</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Arial" panose="020B0604020202020204"/>
              <a:buChar char="•"/>
            </a:pPr>
            <a:r>
              <a:rPr lang="en-US" sz="2400" b="1" spc="-1" dirty="0">
                <a:solidFill>
                  <a:schemeClr val="dk1"/>
                </a:solidFill>
                <a:latin typeface="Times New Roman" panose="02020603050405020304"/>
                <a:sym typeface="+mn-ea"/>
              </a:rPr>
              <a:t>Detecting Bugs Early:</a:t>
            </a:r>
            <a:r>
              <a:rPr lang="en-US" sz="2400" spc="-1" dirty="0">
                <a:solidFill>
                  <a:schemeClr val="dk1"/>
                </a:solidFill>
                <a:latin typeface="Times New Roman" panose="02020603050405020304"/>
                <a:sym typeface="+mn-ea"/>
              </a:rPr>
              <a:t> Identifying and fixing issues at the unit level helps catch bugs early in the development process.</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Arial" panose="020B0604020202020204"/>
              <a:buChar char="•"/>
            </a:pPr>
            <a:r>
              <a:rPr lang="en-US" sz="2400" b="1" spc="-1" dirty="0">
                <a:solidFill>
                  <a:schemeClr val="dk1"/>
                </a:solidFill>
                <a:latin typeface="Times New Roman" panose="02020603050405020304"/>
                <a:sym typeface="+mn-ea"/>
              </a:rPr>
              <a:t>Maintainability:</a:t>
            </a:r>
            <a:r>
              <a:rPr lang="en-US" sz="2400" spc="-1" dirty="0">
                <a:solidFill>
                  <a:schemeClr val="dk1"/>
                </a:solidFill>
                <a:latin typeface="Times New Roman" panose="02020603050405020304"/>
                <a:sym typeface="+mn-ea"/>
              </a:rPr>
              <a:t> Unit tests serve as documentation for the expected behavior of individual components. They also make it easier to refactor or modify code without introducing regressions.</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Arial" panose="020B0604020202020204"/>
              <a:buChar char="•"/>
            </a:pPr>
            <a:r>
              <a:rPr lang="en-US" sz="2400" b="1" spc="-1" dirty="0">
                <a:solidFill>
                  <a:schemeClr val="dk1"/>
                </a:solidFill>
                <a:latin typeface="Times New Roman" panose="02020603050405020304"/>
                <a:sym typeface="+mn-ea"/>
              </a:rPr>
              <a:t>Isolation of Issues:</a:t>
            </a:r>
            <a:r>
              <a:rPr lang="en-US" sz="2400" spc="-1" dirty="0">
                <a:solidFill>
                  <a:schemeClr val="dk1"/>
                </a:solidFill>
                <a:latin typeface="Times New Roman" panose="02020603050405020304"/>
                <a:sym typeface="+mn-ea"/>
              </a:rPr>
              <a:t> Unit tests help isolate issues to specific components, making it easier to identify the root cause of problems.</a:t>
            </a:r>
            <a:endParaRPr lang="en-US" sz="2400" b="0" strike="noStrike" spc="-1" dirty="0">
              <a:solidFill>
                <a:srgbClr val="000000"/>
              </a:solidFill>
              <a:latin typeface="Arial" panose="020B0604020202020204"/>
            </a:endParaRPr>
          </a:p>
          <a:p>
            <a:pPr indent="-215900" defTabSz="457200">
              <a:lnSpc>
                <a:spcPct val="100000"/>
              </a:lnSpc>
              <a:buClr>
                <a:srgbClr val="000000"/>
              </a:buClr>
              <a:buFont typeface="Arial" panose="020B0604020202020204"/>
              <a:buChar char="•"/>
            </a:pPr>
            <a:r>
              <a:rPr lang="en-US" sz="2400" b="1" spc="-1" dirty="0">
                <a:solidFill>
                  <a:schemeClr val="dk1"/>
                </a:solidFill>
                <a:latin typeface="Times New Roman" panose="02020603050405020304"/>
                <a:sym typeface="+mn-ea"/>
              </a:rPr>
              <a:t>Continuous Integration:</a:t>
            </a:r>
            <a:r>
              <a:rPr lang="en-US" sz="2400" spc="-1" dirty="0">
                <a:solidFill>
                  <a:schemeClr val="dk1"/>
                </a:solidFill>
                <a:latin typeface="Times New Roman" panose="02020603050405020304"/>
                <a:sym typeface="+mn-ea"/>
              </a:rPr>
              <a:t> Unit tests are often integrated into continuous integration workflows, ensuring that changes to the codebase do not break existing functionality</a:t>
            </a:r>
            <a:r>
              <a:rPr lang="en-IN" sz="2400" dirty="0">
                <a:sym typeface="+mn-ea"/>
              </a:rPr>
              <a:t>.</a:t>
            </a:r>
            <a:endParaRPr lang="en-IN" altLang="en-US" sz="24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910548" y="319886"/>
            <a:ext cx="6105261"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INTEGRATION TESTING</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8586966"/>
          </a:xfrm>
          <a:prstGeom prst="rect">
            <a:avLst/>
          </a:prstGeom>
        </p:spPr>
        <p:txBody>
          <a:bodyPr wrap="square">
            <a:spAutoFit/>
          </a:bodyPr>
          <a:lstStyle/>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 Import necessary libraries</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import tensorflow as tf</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from </a:t>
            </a:r>
            <a:r>
              <a:rPr lang="en-IN" sz="2400" dirty="0" err="1">
                <a:latin typeface="Times New Roman" panose="02020603050405020304" pitchFamily="18" charset="0"/>
                <a:cs typeface="Times New Roman" panose="02020603050405020304" pitchFamily="18" charset="0"/>
              </a:rPr>
              <a:t>tensorflow.keras</a:t>
            </a:r>
            <a:r>
              <a:rPr lang="en-IN" sz="2400" dirty="0">
                <a:latin typeface="Times New Roman" panose="02020603050405020304" pitchFamily="18" charset="0"/>
                <a:cs typeface="Times New Roman" panose="02020603050405020304" pitchFamily="18" charset="0"/>
              </a:rPr>
              <a:t> import layers, models</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from tensorflow.keras.preprocessing.image import ImageDataGenerator</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 Define the CNN model</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 = models.Sequential()</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model.add(layers.Conv2D(32, (3, 3), activation='relu', input_shape=(224, 224, 3)))</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model.add(layers.MaxPooling2D((2, 2)))</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model.add(layers.Conv2D(64, (3, 3), activation='relu'))</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model.add(layers.MaxPooling2D((2, 2)))</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model.add(layers.Conv2D(128, (3, 3), activation='relu'))</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model.add(layers.MaxPooling2D((2, 2)))</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model.add(layers.Flatten())</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model.add(layers.Dense(128, activation='relu'))</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model.add(layers.Dense(1, activation='sigmoid'))</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 Compile the model</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model.compile(optimizer='adam',</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              loss='</a:t>
            </a:r>
            <a:r>
              <a:rPr lang="en-IN" sz="2400" dirty="0" err="1">
                <a:latin typeface="Times New Roman" panose="02020603050405020304" pitchFamily="18" charset="0"/>
                <a:cs typeface="Times New Roman" panose="02020603050405020304" pitchFamily="18" charset="0"/>
              </a:rPr>
              <a:t>binary_crossentropy</a:t>
            </a:r>
            <a:r>
              <a:rPr lang="en-IN"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r>
              <a:rPr lang="en-IN" sz="2400" dirty="0">
                <a:latin typeface="Times New Roman" panose="02020603050405020304" pitchFamily="18" charset="0"/>
                <a:cs typeface="Times New Roman" panose="02020603050405020304" pitchFamily="18" charset="0"/>
              </a:rPr>
              <a:t>              metrics=['accuracy'])</a:t>
            </a: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dirty="0"/>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910548" y="319886"/>
            <a:ext cx="4818627"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 SYSTEM TESTING</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85800" y="1211271"/>
            <a:ext cx="17269689" cy="8956298"/>
          </a:xfrm>
          <a:prstGeom prst="rect">
            <a:avLst/>
          </a:prstGeom>
        </p:spPr>
        <p:txBody>
          <a:bodyPr wrap="square">
            <a:spAutoFit/>
          </a:bodyPr>
          <a:lstStyle/>
          <a:p>
            <a:pPr marL="342900" indent="-342900" algn="just" defTabSz="457200">
              <a:lnSpc>
                <a:spcPct val="100000"/>
              </a:lnSpc>
              <a:buClr>
                <a:srgbClr val="000000"/>
              </a:buClr>
              <a:buFont typeface="Arial" panose="020B0604020202020204"/>
              <a:buChar char="•"/>
            </a:pPr>
            <a:r>
              <a:rPr lang="en-US" sz="2400" b="0" strike="noStrike" spc="-1" dirty="0">
                <a:solidFill>
                  <a:schemeClr val="dk1"/>
                </a:solidFill>
                <a:latin typeface="Times New Roman" panose="02020603050405020304"/>
              </a:rPr>
              <a:t>System testing for the chilli crop disease detection project involves a comprehensive evaluation of the entire software system to ensure that it meets the specified requirements and functions as expected in a real-world environment. This testing phase encompasses various aspects, starting with the collection and handling of input data. The system is subjected to tests where different types of images, including various resolutions and formats, are uploaded to assess the system's response and its ability to handle different scenarios, such as invalid or corrupt image files.</a:t>
            </a:r>
            <a:endParaRPr lang="en-US" sz="2400" b="0" strike="noStrike" spc="-1" dirty="0">
              <a:solidFill>
                <a:srgbClr val="000000"/>
              </a:solidFill>
              <a:latin typeface="Arial" panose="020B0604020202020204"/>
            </a:endParaRPr>
          </a:p>
          <a:p>
            <a:pPr marL="342900" indent="-342900" algn="just" defTabSz="457200">
              <a:lnSpc>
                <a:spcPct val="100000"/>
              </a:lnSpc>
              <a:buClr>
                <a:srgbClr val="000000"/>
              </a:buClr>
              <a:buFont typeface="Arial" panose="020B0604020202020204"/>
              <a:buChar char="•"/>
            </a:pPr>
            <a:r>
              <a:rPr lang="en-US" sz="2400" b="0" strike="noStrike" spc="-1" dirty="0">
                <a:solidFill>
                  <a:schemeClr val="dk1"/>
                </a:solidFill>
                <a:latin typeface="Times New Roman" panose="02020603050405020304"/>
              </a:rPr>
              <a:t>The testing process extends to the preprocessing module, where the transformation of input data is scrutinized. This includes verifying that images are resized, normalized, and prepared adequately for input into the DARKNET53 model. </a:t>
            </a:r>
            <a:endParaRPr lang="en-US" sz="2400" b="0" strike="noStrike" spc="-1" dirty="0">
              <a:solidFill>
                <a:srgbClr val="000000"/>
              </a:solidFill>
              <a:latin typeface="Arial" panose="020B0604020202020204"/>
            </a:endParaRPr>
          </a:p>
          <a:p>
            <a:pPr marL="342900" indent="-342900" algn="just" defTabSz="457200">
              <a:lnSpc>
                <a:spcPct val="100000"/>
              </a:lnSpc>
              <a:buClr>
                <a:srgbClr val="000000"/>
              </a:buClr>
              <a:buFont typeface="Arial" panose="020B0604020202020204"/>
              <a:buChar char="•"/>
            </a:pPr>
            <a:r>
              <a:rPr lang="en-US" sz="2400" b="0" strike="noStrike" spc="-1" dirty="0">
                <a:solidFill>
                  <a:schemeClr val="dk1"/>
                </a:solidFill>
                <a:latin typeface="Times New Roman" panose="02020603050405020304"/>
              </a:rPr>
              <a:t>Loading and inference with the model are thoroughly examined, ensuring that the model is loaded successfully with different configurations and that predictions align with expected outcomes for known images. Result visualization and reporting functionalities are scrutinized to confirm that the system accurately represents the detected crop health, with tests involving images of both healthy and diseased crops. </a:t>
            </a:r>
            <a:endParaRPr lang="en-US" sz="2400" b="0" strike="noStrike" spc="-1" dirty="0">
              <a:solidFill>
                <a:srgbClr val="000000"/>
              </a:solidFill>
              <a:latin typeface="Arial" panose="020B0604020202020204"/>
            </a:endParaRPr>
          </a:p>
          <a:p>
            <a:pPr marL="342900" indent="-342900" algn="just" defTabSz="457200">
              <a:lnSpc>
                <a:spcPct val="100000"/>
              </a:lnSpc>
              <a:buClr>
                <a:srgbClr val="000000"/>
              </a:buClr>
              <a:buFont typeface="Arial" panose="020B0604020202020204"/>
              <a:buChar char="•"/>
            </a:pPr>
            <a:r>
              <a:rPr lang="en-US" sz="2400" b="0" strike="noStrike" spc="-1" dirty="0">
                <a:solidFill>
                  <a:schemeClr val="dk1"/>
                </a:solidFill>
                <a:latin typeface="Times New Roman" panose="02020603050405020304"/>
              </a:rPr>
              <a:t>If applicable, the user interface or API functionality is assessed, including user interactions, feedback mechanisms, and the correct handling of requests. Performance testing is conducted to evaluate the system's response times for different image sizes and processing loads, ensuring that the model performs adequately under varying workloads. </a:t>
            </a:r>
            <a:endParaRPr lang="en-US" sz="2400" b="0" strike="noStrike" spc="-1" dirty="0">
              <a:solidFill>
                <a:srgbClr val="000000"/>
              </a:solidFill>
              <a:latin typeface="Arial" panose="020B0604020202020204"/>
            </a:endParaRPr>
          </a:p>
          <a:p>
            <a:pPr marL="342900" indent="-342900" algn="just" defTabSz="457200">
              <a:lnSpc>
                <a:spcPct val="100000"/>
              </a:lnSpc>
              <a:buClr>
                <a:srgbClr val="000000"/>
              </a:buClr>
              <a:buFont typeface="Arial" panose="020B0604020202020204"/>
              <a:buChar char="•"/>
            </a:pPr>
            <a:r>
              <a:rPr lang="en-US" sz="2400" b="0" strike="noStrike" spc="-1" dirty="0">
                <a:solidFill>
                  <a:schemeClr val="dk1"/>
                </a:solidFill>
                <a:latin typeface="Times New Roman" panose="02020603050405020304"/>
              </a:rPr>
              <a:t>Robust error handling mechanisms are verified, intentionally introducing errors to assess the system's ability to provide meaningful error messages and validate input data before processing.Security features, if present, are thoroughly tested to identify and mitigate vulnerabilities, including checks for unauthorized access and data breaches. Compatibility testing ensures that the system is compatible with different browsers, devices, and platforms, guaranteeing a consistent and functional user experience across various environments.</a:t>
            </a:r>
            <a:endParaRPr lang="en-US" sz="2400" b="0" strike="noStrike" spc="-1" dirty="0">
              <a:solidFill>
                <a:srgbClr val="000000"/>
              </a:solidFill>
              <a:latin typeface="Arial" panose="020B0604020202020204"/>
            </a:endParaRPr>
          </a:p>
          <a:p>
            <a:pPr marL="342900" indent="-342900" algn="just" defTabSz="457200">
              <a:lnSpc>
                <a:spcPct val="100000"/>
              </a:lnSpc>
              <a:buClr>
                <a:srgbClr val="000000"/>
              </a:buClr>
              <a:buFont typeface="Arial" panose="020B0604020202020204"/>
              <a:buChar char="•"/>
            </a:pPr>
            <a:r>
              <a:rPr lang="en-US" sz="2400" b="0" strike="noStrike" spc="-1" dirty="0">
                <a:solidFill>
                  <a:schemeClr val="dk1"/>
                </a:solidFill>
                <a:latin typeface="Times New Roman" panose="02020603050405020304"/>
              </a:rPr>
              <a:t>Finally, usability testing is conducted to assess the overall user-friendliness of the system, with a focus on navigation and ease of use. System testing, encompassing these diverse aspects, aims to provide confidence in the reliability, performance, and security of the chilli crop disease detection application across its entire functionality spectrum.</a:t>
            </a:r>
            <a:endParaRPr lang="en-US" sz="2400" b="0" strike="noStrike" spc="-1" dirty="0">
              <a:solidFill>
                <a:srgbClr val="000000"/>
              </a:solidFill>
              <a:latin typeface="Arial" panose="020B0604020202020204"/>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dirty="0"/>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910548" y="319886"/>
            <a:ext cx="5998630" cy="646331"/>
          </a:xfrm>
          <a:prstGeom prst="rect">
            <a:avLst/>
          </a:prstGeom>
        </p:spPr>
        <p:txBody>
          <a:bodyPr wrap="none">
            <a:spAutoFit/>
          </a:bodyPr>
          <a:lstStyle/>
          <a:p>
            <a:pPr lvl="1"/>
            <a:r>
              <a:rPr lang="en-US" sz="3600" b="1" dirty="0">
                <a:latin typeface="Times New Roman" panose="02020603050405020304" pitchFamily="18" charset="0"/>
                <a:cs typeface="Times New Roman" panose="02020603050405020304" pitchFamily="18" charset="0"/>
              </a:rPr>
              <a:t> FUNCTIONAL TESTING</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685800" y="1211271"/>
            <a:ext cx="17269689" cy="8771632"/>
          </a:xfrm>
          <a:prstGeom prst="rect">
            <a:avLst/>
          </a:prstGeom>
        </p:spPr>
        <p:txBody>
          <a:bodyPr wrap="square">
            <a:spAutoFit/>
          </a:bodyPr>
          <a:lstStyle/>
          <a:p>
            <a:pPr defTabSz="457200">
              <a:lnSpc>
                <a:spcPct val="100000"/>
              </a:lnSpc>
            </a:pPr>
            <a:r>
              <a:rPr lang="en-US" b="1" strike="noStrike" spc="-1" dirty="0">
                <a:solidFill>
                  <a:schemeClr val="dk1"/>
                </a:solidFill>
                <a:latin typeface="Times New Roman" panose="02020603050405020304"/>
              </a:rPr>
              <a:t>Image Upload and Input Handling:</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Objective Verify that the system correctly handles image uploads and processes them for analysis.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Test Cases: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Upload a valid image and ensure it is processed correctly.</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Attempt to upload unsupported file formats and verify appropriate error messages.</a:t>
            </a:r>
            <a:endParaRPr lang="en-US" b="0" strike="noStrike" spc="-1" dirty="0">
              <a:solidFill>
                <a:srgbClr val="000000"/>
              </a:solidFill>
              <a:latin typeface="Arial" panose="020B0604020202020204"/>
            </a:endParaRPr>
          </a:p>
          <a:p>
            <a:pPr defTabSz="457200">
              <a:lnSpc>
                <a:spcPct val="100000"/>
              </a:lnSpc>
            </a:pP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2</a:t>
            </a:r>
            <a:r>
              <a:rPr lang="en-US" b="1" strike="noStrike" spc="-1" dirty="0">
                <a:solidFill>
                  <a:schemeClr val="dk1"/>
                </a:solidFill>
                <a:latin typeface="Times New Roman" panose="02020603050405020304"/>
              </a:rPr>
              <a:t>. Preprocessing Functionality</a:t>
            </a:r>
            <a:r>
              <a:rPr lang="en-US" b="0" strike="noStrike" spc="-1" dirty="0">
                <a:solidFill>
                  <a:schemeClr val="dk1"/>
                </a:solidFill>
                <a:latin typeface="Times New Roman" panose="02020603050405020304"/>
              </a:rPr>
              <a:t>:</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Objective: Ensure that the preprocessing module transforms input data appropriately.</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Test Cases: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Test resizing and normalization of images.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Check that preprocessing handles different types of input data.</a:t>
            </a:r>
            <a:endParaRPr lang="en-US" b="0" strike="noStrike" spc="-1" dirty="0">
              <a:solidFill>
                <a:srgbClr val="000000"/>
              </a:solidFill>
              <a:latin typeface="Arial" panose="020B0604020202020204"/>
            </a:endParaRPr>
          </a:p>
          <a:p>
            <a:pPr defTabSz="457200">
              <a:lnSpc>
                <a:spcPct val="100000"/>
              </a:lnSpc>
            </a:pP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3.</a:t>
            </a:r>
            <a:r>
              <a:rPr lang="en-US" b="1" strike="noStrike" spc="-1" dirty="0">
                <a:solidFill>
                  <a:schemeClr val="dk1"/>
                </a:solidFill>
                <a:latin typeface="Times New Roman" panose="02020603050405020304"/>
              </a:rPr>
              <a:t> Model Loading and Inference</a:t>
            </a:r>
            <a:r>
              <a:rPr lang="en-US" b="0" strike="noStrike" spc="-1" dirty="0">
                <a:solidFill>
                  <a:schemeClr val="dk1"/>
                </a:solidFill>
                <a:latin typeface="Times New Roman" panose="02020603050405020304"/>
              </a:rPr>
              <a:t>:</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Objective: Confirm that the DARKNET53 model is loaded successfully and provides accurate predictions.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Test Cases: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Load the model with various configurations.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Verify that inference results align with the expected outcomes for known images.</a:t>
            </a:r>
            <a:endParaRPr lang="en-US" b="0" strike="noStrike" spc="-1" dirty="0">
              <a:solidFill>
                <a:srgbClr val="000000"/>
              </a:solidFill>
              <a:latin typeface="Arial" panose="020B0604020202020204"/>
            </a:endParaRPr>
          </a:p>
          <a:p>
            <a:pPr defTabSz="457200">
              <a:lnSpc>
                <a:spcPct val="100000"/>
              </a:lnSpc>
            </a:pP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4. </a:t>
            </a:r>
            <a:r>
              <a:rPr lang="en-US" b="1" strike="noStrike" spc="-1" dirty="0">
                <a:solidFill>
                  <a:schemeClr val="dk1"/>
                </a:solidFill>
                <a:latin typeface="Times New Roman" panose="02020603050405020304"/>
              </a:rPr>
              <a:t>Result Visualization:</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Objective: Validate that the system accurately visualizes and reports the results of crop health detection.</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Test Cases: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Visualize results for both healthy and diseased crops.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Check that the visualization provides clear and understandable information.</a:t>
            </a:r>
            <a:endParaRPr lang="en-US" b="0" strike="noStrike" spc="-1" dirty="0">
              <a:solidFill>
                <a:srgbClr val="000000"/>
              </a:solidFill>
              <a:latin typeface="Arial" panose="020B0604020202020204"/>
            </a:endParaRPr>
          </a:p>
          <a:p>
            <a:pPr defTabSz="457200">
              <a:lnSpc>
                <a:spcPct val="100000"/>
              </a:lnSpc>
            </a:pP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5. </a:t>
            </a:r>
            <a:r>
              <a:rPr lang="en-US" b="1" strike="noStrike" spc="-1" dirty="0">
                <a:solidFill>
                  <a:schemeClr val="dk1"/>
                </a:solidFill>
                <a:latin typeface="Times New Roman" panose="02020603050405020304"/>
              </a:rPr>
              <a:t>User Interface Functionality (if applicable):</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Objective: Assess the functionality of the user interface.</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Test Cases: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Test user interactions, such as initiating the detection process.</a:t>
            </a:r>
            <a:endParaRPr lang="en-US" b="0" strike="noStrike" spc="-1" dirty="0">
              <a:solidFill>
                <a:srgbClr val="000000"/>
              </a:solidFill>
              <a:latin typeface="Arial" panose="020B0604020202020204"/>
            </a:endParaRPr>
          </a:p>
          <a:p>
            <a:pPr defTabSz="457200">
              <a:lnSpc>
                <a:spcPct val="100000"/>
              </a:lnSpc>
            </a:pPr>
            <a:r>
              <a:rPr lang="en-US" b="0" strike="noStrike" spc="-1" dirty="0">
                <a:solidFill>
                  <a:schemeClr val="dk1"/>
                </a:solidFill>
                <a:latin typeface="Times New Roman" panose="02020603050405020304"/>
              </a:rPr>
              <a:t>     - Verify that users receive appropriate feedback during and after the detection.</a:t>
            </a:r>
            <a:endParaRPr lang="en-US" b="0" strike="noStrike" spc="-1" dirty="0">
              <a:solidFill>
                <a:srgbClr val="000000"/>
              </a:solidFill>
              <a:latin typeface="Arial" panose="020B0604020202020204"/>
            </a:endParaRPr>
          </a:p>
          <a:p>
            <a:pPr defTabSz="457200">
              <a:lnSpc>
                <a:spcPct val="100000"/>
              </a:lnSpc>
              <a:buClr>
                <a:srgbClr val="000000"/>
              </a:buClr>
            </a:pPr>
            <a:endParaRPr lang="en-IN" dirty="0">
              <a:latin typeface="Times New Roman" panose="02020603050405020304" pitchFamily="18" charset="0"/>
              <a:cs typeface="Times New Roman" panose="02020603050405020304" pitchFamily="18" charset="0"/>
            </a:endParaRPr>
          </a:p>
          <a:p>
            <a:pPr defTabSz="457200">
              <a:lnSpc>
                <a:spcPct val="100000"/>
              </a:lnSpc>
              <a:buClr>
                <a:srgbClr val="000000"/>
              </a:buClr>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6" name="Rectangle 5"/>
          <p:cNvSpPr/>
          <p:nvPr/>
        </p:nvSpPr>
        <p:spPr>
          <a:xfrm>
            <a:off x="1456212" y="2028597"/>
            <a:ext cx="1387880" cy="523220"/>
          </a:xfrm>
          <a:prstGeom prst="rect">
            <a:avLst/>
          </a:prstGeom>
        </p:spPr>
        <p:txBody>
          <a:bodyPr wrap="none">
            <a:spAutoFit/>
          </a:bodyPr>
          <a:lstStyle/>
          <a:p>
            <a:pPr marL="12700">
              <a:lnSpc>
                <a:spcPct val="100000"/>
              </a:lnSpc>
              <a:spcBef>
                <a:spcPts val="125"/>
              </a:spcBef>
            </a:pPr>
            <a:r>
              <a:rPr lang="en-IN" sz="2800" b="1" spc="-5" dirty="0">
                <a:latin typeface="Times New Roman" panose="02020603050405020304"/>
                <a:cs typeface="Times New Roman" panose="02020603050405020304"/>
              </a:rPr>
              <a:t>INPUT</a:t>
            </a:r>
            <a:r>
              <a:rPr lang="en-IN" b="1" spc="-5" dirty="0">
                <a:latin typeface="Times New Roman" panose="02020603050405020304"/>
                <a:cs typeface="Times New Roman" panose="02020603050405020304"/>
              </a:rPr>
              <a:t>:</a:t>
            </a:r>
            <a:endParaRPr lang="en-IN" b="1" dirty="0">
              <a:latin typeface="Times New Roman" panose="02020603050405020304"/>
              <a:cs typeface="Times New Roman" panose="02020603050405020304"/>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0300" y="3057525"/>
            <a:ext cx="14658975" cy="520087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a:latin typeface="Times New Roman" panose="02020603050405020304"/>
                <a:cs typeface="Times New Roman" panose="02020603050405020304"/>
              </a:rPr>
              <a:t>INPUT</a:t>
            </a:r>
            <a:r>
              <a:rPr lang="en-IN" sz="3600" b="1" spc="85" dirty="0">
                <a:latin typeface="Times New Roman" panose="02020603050405020304"/>
                <a:cs typeface="Times New Roman" panose="02020603050405020304"/>
              </a:rPr>
              <a:t> </a:t>
            </a:r>
            <a:r>
              <a:rPr lang="en-IN" sz="3600" b="1" spc="-10" dirty="0">
                <a:latin typeface="Times New Roman" panose="02020603050405020304"/>
                <a:cs typeface="Times New Roman" panose="02020603050405020304"/>
              </a:rPr>
              <a:t>AND</a:t>
            </a:r>
            <a:r>
              <a:rPr lang="en-IN" sz="3600" b="1" spc="-3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6" name="Rectangle 5"/>
          <p:cNvSpPr/>
          <p:nvPr/>
        </p:nvSpPr>
        <p:spPr>
          <a:xfrm>
            <a:off x="1456212" y="2028597"/>
            <a:ext cx="1782155" cy="523220"/>
          </a:xfrm>
          <a:prstGeom prst="rect">
            <a:avLst/>
          </a:prstGeom>
        </p:spPr>
        <p:txBody>
          <a:bodyPr wrap="none">
            <a:spAutoFit/>
          </a:bodyPr>
          <a:lstStyle/>
          <a:p>
            <a:pPr marL="12700">
              <a:lnSpc>
                <a:spcPct val="100000"/>
              </a:lnSpc>
              <a:spcBef>
                <a:spcPts val="125"/>
              </a:spcBef>
            </a:pPr>
            <a:r>
              <a:rPr lang="en-IN" sz="2800" b="1" spc="-5" dirty="0">
                <a:latin typeface="Times New Roman" panose="02020603050405020304"/>
                <a:cs typeface="Times New Roman" panose="02020603050405020304"/>
              </a:rPr>
              <a:t>OUTPUT:</a:t>
            </a:r>
            <a:endParaRPr lang="en-IN" b="1" dirty="0">
              <a:latin typeface="Times New Roman" panose="02020603050405020304"/>
              <a:cs typeface="Times New Roman" panose="02020603050405020304"/>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0300" y="2714625"/>
            <a:ext cx="12558713" cy="60293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55714" y="311735"/>
            <a:ext cx="15469732" cy="9232265"/>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charset="0"/>
              <a:buChar char=""/>
            </a:pPr>
            <a:r>
              <a:rPr lang="en-IN" b="1" dirty="0">
                <a:latin typeface="Times New Roman" panose="02020603050405020304" pitchFamily="18" charset="0"/>
                <a:cs typeface="Times New Roman" panose="02020603050405020304" pitchFamily="18" charset="0"/>
                <a:sym typeface="+mn-ea"/>
              </a:rPr>
              <a:t>INTRODUCTION:</a:t>
            </a:r>
            <a:endParaRPr lang="en-IN" b="1" dirty="0">
              <a:latin typeface="Times New Roman" panose="02020603050405020304" pitchFamily="18" charset="0"/>
              <a:cs typeface="Times New Roman" panose="02020603050405020304" pitchFamily="18" charset="0"/>
            </a:endParaRPr>
          </a:p>
          <a:p>
            <a:pPr marL="1371600" lvl="2" indent="-457200">
              <a:lnSpc>
                <a:spcPct val="150000"/>
              </a:lnSpc>
              <a:buFont typeface="Arial" panose="020B0604020202020204" pitchFamily="34" charset="0"/>
              <a:buChar char="•"/>
            </a:pPr>
            <a:r>
              <a:rPr lang="en-US" dirty="0">
                <a:solidFill>
                  <a:srgbClr val="374151"/>
                </a:solidFill>
                <a:effectLst/>
                <a:latin typeface="Söhne"/>
                <a:sym typeface="+mn-ea"/>
              </a:rPr>
              <a:t>Skin cancer ranks as the most common type of cancer globally.</a:t>
            </a:r>
            <a:endParaRPr lang="en-IN" b="1" i="0" dirty="0">
              <a:solidFill>
                <a:srgbClr val="374151"/>
              </a:solidFill>
              <a:effectLst/>
              <a:latin typeface="Times New Roman" panose="02020603050405020304" pitchFamily="18" charset="0"/>
              <a:cs typeface="Times New Roman" panose="02020603050405020304" pitchFamily="18" charset="0"/>
            </a:endParaRPr>
          </a:p>
          <a:p>
            <a:pPr marL="1371600" lvl="2" indent="-457200">
              <a:lnSpc>
                <a:spcPct val="150000"/>
              </a:lnSpc>
              <a:buFont typeface="Arial" panose="020B0604020202020204" pitchFamily="34" charset="0"/>
              <a:buChar char="•"/>
            </a:pPr>
            <a:r>
              <a:rPr lang="en-US" dirty="0">
                <a:solidFill>
                  <a:srgbClr val="374151"/>
                </a:solidFill>
                <a:effectLst/>
                <a:latin typeface="Söhne"/>
                <a:sym typeface="+mn-ea"/>
              </a:rPr>
              <a:t>The increasing incidence underscores the need for effective detection methods.</a:t>
            </a:r>
            <a:endParaRPr lang="en-IN" b="1" dirty="0">
              <a:solidFill>
                <a:srgbClr val="374151"/>
              </a:solidFill>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charset="0"/>
              <a:buChar char=""/>
            </a:pPr>
            <a:r>
              <a:rPr lang="en-IN" b="1" dirty="0">
                <a:latin typeface="Times New Roman" panose="02020603050405020304" pitchFamily="18" charset="0"/>
                <a:cs typeface="Times New Roman" panose="02020603050405020304" pitchFamily="18" charset="0"/>
                <a:sym typeface="+mn-ea"/>
              </a:rPr>
              <a:t>PURPOSE:</a:t>
            </a:r>
            <a:endParaRPr lang="en-IN" b="1" dirty="0">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dirty="0">
                <a:solidFill>
                  <a:srgbClr val="374151"/>
                </a:solidFill>
                <a:effectLst/>
                <a:latin typeface="Söhne"/>
                <a:sym typeface="+mn-ea"/>
              </a:rPr>
              <a:t>Early detection enables prompt medical intervention, increasing the likelihood of successful treatment and better patient outcomes.</a:t>
            </a:r>
            <a:endParaRPr lang="en-IN" b="1" i="0" dirty="0">
              <a:solidFill>
                <a:srgbClr val="374151"/>
              </a:solidFill>
              <a:effectLst/>
              <a:latin typeface="Times New Roman" panose="02020603050405020304" pitchFamily="18" charset="0"/>
              <a:cs typeface="Times New Roman" panose="02020603050405020304" pitchFamily="18" charset="0"/>
            </a:endParaRPr>
          </a:p>
          <a:p>
            <a:pPr marL="1371600" lvl="2" indent="-457200" algn="just">
              <a:lnSpc>
                <a:spcPct val="150000"/>
              </a:lnSpc>
              <a:buFont typeface="Arial" panose="020B0604020202020204" pitchFamily="34" charset="0"/>
              <a:buChar char="•"/>
            </a:pPr>
            <a:r>
              <a:rPr lang="en-US" dirty="0">
                <a:solidFill>
                  <a:srgbClr val="374151"/>
                </a:solidFill>
                <a:effectLst/>
                <a:latin typeface="Söhne"/>
                <a:sym typeface="+mn-ea"/>
              </a:rPr>
              <a:t>Identifying skin cancer lesions in their early stages helps prevent the progression of the disease to more advanced and potentially life-threatening stages.</a:t>
            </a:r>
            <a:endParaRPr lang="en-IN" b="1" dirty="0">
              <a:solidFill>
                <a:srgbClr val="374151"/>
              </a:solidFill>
              <a:latin typeface="Times New Roman" panose="02020603050405020304" pitchFamily="18" charset="0"/>
              <a:cs typeface="Times New Roman" panose="02020603050405020304" pitchFamily="18" charset="0"/>
            </a:endParaRPr>
          </a:p>
          <a:p>
            <a:pPr marL="914400" lvl="1" indent="-457200">
              <a:lnSpc>
                <a:spcPct val="150000"/>
              </a:lnSpc>
              <a:buFont typeface="Wingdings" panose="05000000000000000000" charset="0"/>
              <a:buChar char=""/>
            </a:pPr>
            <a:r>
              <a:rPr lang="en-IN" b="1" dirty="0">
                <a:solidFill>
                  <a:srgbClr val="374151"/>
                </a:solidFill>
                <a:latin typeface="Times New Roman" panose="02020603050405020304" pitchFamily="18" charset="0"/>
                <a:cs typeface="Times New Roman" panose="02020603050405020304" pitchFamily="18" charset="0"/>
                <a:sym typeface="+mn-ea"/>
              </a:rPr>
              <a:t>METHOD:</a:t>
            </a:r>
            <a:endParaRPr lang="en-IN" b="1" dirty="0">
              <a:solidFill>
                <a:srgbClr val="374151"/>
              </a:solidFill>
              <a:latin typeface="Times New Roman" panose="02020603050405020304" pitchFamily="18" charset="0"/>
              <a:cs typeface="Times New Roman" panose="02020603050405020304" pitchFamily="18" charset="0"/>
            </a:endParaRPr>
          </a:p>
          <a:p>
            <a:pPr marL="1257300" lvl="2" indent="-342900" algn="just">
              <a:lnSpc>
                <a:spcPct val="150000"/>
              </a:lnSpc>
              <a:buFont typeface="Arial" panose="020B0604020202020204" pitchFamily="34" charset="0"/>
              <a:buChar char="•"/>
            </a:pPr>
            <a:r>
              <a:rPr lang="en-US" dirty="0">
                <a:solidFill>
                  <a:srgbClr val="374151"/>
                </a:solidFill>
                <a:effectLst/>
                <a:latin typeface="Söhne"/>
                <a:sym typeface="+mn-ea"/>
              </a:rPr>
              <a:t>Dermatologists and healthcare professionals conduct visual inspections of the skin to identify suspicious lesions.</a:t>
            </a:r>
            <a:endParaRPr lang="en-IN" b="1" i="0" dirty="0">
              <a:solidFill>
                <a:srgbClr val="374151"/>
              </a:solidFill>
              <a:effectLst/>
              <a:latin typeface="Times New Roman" panose="02020603050405020304" pitchFamily="18" charset="0"/>
              <a:cs typeface="Times New Roman" panose="02020603050405020304" pitchFamily="18" charset="0"/>
            </a:endParaRPr>
          </a:p>
          <a:p>
            <a:pPr marL="1257300" lvl="2" indent="-342900" algn="just">
              <a:lnSpc>
                <a:spcPct val="150000"/>
              </a:lnSpc>
              <a:buFont typeface="Arial" panose="020B0604020202020204" pitchFamily="34" charset="0"/>
              <a:buChar char="•"/>
            </a:pPr>
            <a:r>
              <a:rPr lang="en-US" dirty="0">
                <a:solidFill>
                  <a:srgbClr val="374151"/>
                </a:solidFill>
                <a:effectLst/>
                <a:latin typeface="Söhne"/>
                <a:sym typeface="+mn-ea"/>
              </a:rPr>
              <a:t>This method relies on the experience and expertise of the examiner in recognizing irregularities in size, shape, color, and texture.</a:t>
            </a:r>
            <a:endParaRPr lang="en-IN" b="1" dirty="0">
              <a:solidFill>
                <a:srgbClr val="374151"/>
              </a:solidFill>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charset="0"/>
              <a:buChar char=""/>
            </a:pPr>
            <a:r>
              <a:rPr lang="en-IN" b="1" dirty="0">
                <a:solidFill>
                  <a:srgbClr val="374151"/>
                </a:solidFill>
                <a:latin typeface="Times New Roman" panose="02020603050405020304" pitchFamily="18" charset="0"/>
                <a:cs typeface="Times New Roman" panose="02020603050405020304" pitchFamily="18" charset="0"/>
                <a:sym typeface="+mn-ea"/>
              </a:rPr>
              <a:t>RESULTS:</a:t>
            </a:r>
            <a:endParaRPr lang="en-IN" b="1" dirty="0">
              <a:solidFill>
                <a:srgbClr val="374151"/>
              </a:solidFill>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US" dirty="0">
                <a:solidFill>
                  <a:srgbClr val="374151"/>
                </a:solidFill>
                <a:effectLst/>
                <a:latin typeface="Söhne"/>
                <a:sym typeface="+mn-ea"/>
              </a:rPr>
              <a:t>In many cases, skin lesions may be identified as benign, indicating that they are non-cancerous.</a:t>
            </a:r>
            <a:endParaRPr lang="en-IN" b="1" i="0" dirty="0">
              <a:solidFill>
                <a:srgbClr val="374151"/>
              </a:solidFill>
              <a:effectLst/>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US" dirty="0">
                <a:solidFill>
                  <a:srgbClr val="374151"/>
                </a:solidFill>
                <a:effectLst/>
                <a:latin typeface="Söhne"/>
                <a:sym typeface="+mn-ea"/>
              </a:rPr>
              <a:t>This result brings relief to the individual and often requires no further treatment, though monitoring may be recommended.</a:t>
            </a:r>
            <a:endParaRPr lang="en-IN" b="1" dirty="0">
              <a:solidFill>
                <a:srgbClr val="374151"/>
              </a:solidFill>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charset="0"/>
              <a:buChar char=""/>
            </a:pPr>
            <a:r>
              <a:rPr lang="en-IN" b="1" dirty="0">
                <a:solidFill>
                  <a:srgbClr val="374151"/>
                </a:solidFill>
                <a:latin typeface="Times New Roman" panose="02020603050405020304" pitchFamily="18" charset="0"/>
                <a:cs typeface="Times New Roman" panose="02020603050405020304" pitchFamily="18" charset="0"/>
                <a:sym typeface="+mn-ea"/>
              </a:rPr>
              <a:t>CONCLUSION:</a:t>
            </a:r>
            <a:endParaRPr lang="en-IN" b="1" dirty="0">
              <a:solidFill>
                <a:srgbClr val="374151"/>
              </a:solidFill>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US" dirty="0">
                <a:solidFill>
                  <a:srgbClr val="374151"/>
                </a:solidFill>
                <a:effectLst/>
                <a:latin typeface="Söhne"/>
                <a:sym typeface="+mn-ea"/>
              </a:rPr>
              <a:t>Skin cancer detection holds immense importance in addressing a widespread public health concern, given the increasing incidence of skin cancer globally.</a:t>
            </a:r>
            <a:endParaRPr lang="en-IN" b="1" dirty="0">
              <a:solidFill>
                <a:srgbClr val="374151"/>
              </a:solidFill>
              <a:latin typeface="Times New Roman" panose="02020603050405020304" pitchFamily="18" charset="0"/>
              <a:cs typeface="Times New Roman" panose="02020603050405020304" pitchFamily="18" charset="0"/>
            </a:endParaRPr>
          </a:p>
          <a:p>
            <a:pPr lvl="1">
              <a:lnSpc>
                <a:spcPct val="150000"/>
              </a:lnSpc>
            </a:pPr>
            <a:endParaRPr lang="en-IN" b="1" dirty="0">
              <a:latin typeface="Times New Roman" panose="02020603050405020304" pitchFamily="18" charset="0"/>
              <a:cs typeface="Times New Roman" panose="02020603050405020304" pitchFamily="18" charset="0"/>
            </a:endParaRPr>
          </a:p>
          <a:p>
            <a:pPr lvl="1">
              <a:lnSpc>
                <a:spcPct val="150000"/>
              </a:lnSpc>
            </a:pP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a:latin typeface="Times New Roman" panose="02020603050405020304"/>
                <a:cs typeface="Times New Roman" panose="02020603050405020304"/>
              </a:rPr>
              <a:t>SOURCE</a:t>
            </a:r>
            <a:r>
              <a:rPr lang="en-IN" sz="3600" b="1" spc="-65" dirty="0">
                <a:latin typeface="Times New Roman" panose="02020603050405020304"/>
                <a:cs typeface="Times New Roman" panose="02020603050405020304"/>
              </a:rPr>
              <a:t> </a:t>
            </a:r>
            <a:r>
              <a:rPr lang="en-IN" sz="3600" b="1" spc="-5" dirty="0">
                <a:latin typeface="Times New Roman" panose="02020603050405020304"/>
                <a:cs typeface="Times New Roman" panose="02020603050405020304"/>
              </a:rPr>
              <a:t>CODE</a:t>
            </a:r>
            <a:endParaRPr lang="en-IN" sz="3600" b="1" dirty="0"/>
          </a:p>
        </p:txBody>
      </p:sp>
      <p:sp>
        <p:nvSpPr>
          <p:cNvPr id="14" name="TextBox 13"/>
          <p:cNvSpPr txBox="1"/>
          <p:nvPr/>
        </p:nvSpPr>
        <p:spPr>
          <a:xfrm>
            <a:off x="957277" y="1862822"/>
            <a:ext cx="14058885" cy="7571303"/>
          </a:xfrm>
          <a:prstGeom prst="rect">
            <a:avLst/>
          </a:prstGeom>
          <a:noFill/>
        </p:spPr>
        <p:txBody>
          <a:bodyPr wrap="square">
            <a:spAutoFit/>
          </a:bodyPr>
          <a:lstStyle/>
          <a:p>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google.colab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drive</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drive.mount(</a:t>
            </a:r>
            <a:r>
              <a:rPr lang="en-US" b="0" dirty="0">
                <a:solidFill>
                  <a:srgbClr val="A31515"/>
                </a:solidFill>
                <a:effectLst/>
                <a:latin typeface="Courier New" panose="02070309020205020404" pitchFamily="49" charset="0"/>
              </a:rPr>
              <a:t>'/conte/drive’</a:t>
            </a:r>
            <a:r>
              <a:rPr lang="en-US" b="0" dirty="0">
                <a:solidFill>
                  <a:srgbClr val="000000"/>
                </a:solidFill>
                <a:effectLst/>
                <a:latin typeface="Courier New" panose="02070309020205020404" pitchFamily="49" charset="0"/>
              </a:rPr>
              <a:t>)</a:t>
            </a:r>
            <a:endParaRPr lang="en-US" b="0" dirty="0">
              <a:solidFill>
                <a:srgbClr val="000000"/>
              </a:solidFill>
              <a:effectLst/>
              <a:latin typeface="Courier New" panose="02070309020205020404" pitchFamily="49" charset="0"/>
            </a:endParaRPr>
          </a:p>
          <a:p>
            <a:endParaRPr lang="en-US" dirty="0">
              <a:solidFill>
                <a:srgbClr val="000000"/>
              </a:solidFill>
              <a:latin typeface="Courier New" panose="02070309020205020404" pitchFamily="49" charset="0"/>
            </a:endParaRPr>
          </a:p>
          <a:p>
            <a:r>
              <a:rPr lang="en-US" b="0" dirty="0">
                <a:solidFill>
                  <a:srgbClr val="AF00DB"/>
                </a:solidFill>
                <a:effectLst/>
                <a:latin typeface="Courier New" panose="02070309020205020404" pitchFamily="49" charset="0"/>
              </a:rPr>
              <a:t>from</a:t>
            </a:r>
            <a:r>
              <a:rPr lang="en-US" b="0" dirty="0">
                <a:solidFill>
                  <a:srgbClr val="000000"/>
                </a:solidFill>
                <a:effectLst/>
                <a:latin typeface="Courier New" panose="02070309020205020404" pitchFamily="49" charset="0"/>
              </a:rPr>
              <a:t> google.colab </a:t>
            </a:r>
            <a:r>
              <a:rPr lang="en-US" b="0" dirty="0">
                <a:solidFill>
                  <a:srgbClr val="AF00DB"/>
                </a:solidFill>
                <a:effectLst/>
                <a:latin typeface="Courier New" panose="02070309020205020404" pitchFamily="49" charset="0"/>
              </a:rPr>
              <a:t>import</a:t>
            </a:r>
            <a:r>
              <a:rPr lang="en-US" b="0" dirty="0">
                <a:solidFill>
                  <a:srgbClr val="000000"/>
                </a:solidFill>
                <a:effectLst/>
                <a:latin typeface="Courier New" panose="02070309020205020404" pitchFamily="49" charset="0"/>
              </a:rPr>
              <a:t> files</a:t>
            </a:r>
            <a:endParaRPr lang="en-US" b="0" dirty="0">
              <a:solidFill>
                <a:srgbClr val="000000"/>
              </a:solidFill>
              <a:effectLst/>
              <a:latin typeface="Courier New" panose="02070309020205020404" pitchFamily="49" charset="0"/>
            </a:endParaRPr>
          </a:p>
          <a:p>
            <a:r>
              <a:rPr lang="en-US" b="0" dirty="0">
                <a:solidFill>
                  <a:srgbClr val="000000"/>
                </a:solidFill>
                <a:effectLst/>
                <a:latin typeface="Courier New" panose="02070309020205020404" pitchFamily="49" charset="0"/>
              </a:rPr>
              <a:t>uploaded = files.upload()</a:t>
            </a:r>
            <a:endParaRPr lang="en-US" b="0" dirty="0">
              <a:solidFill>
                <a:srgbClr val="000000"/>
              </a:solidFill>
              <a:effectLst/>
              <a:latin typeface="Courier New" panose="02070309020205020404" pitchFamily="49" charset="0"/>
            </a:endParaRPr>
          </a:p>
          <a:p>
            <a:endParaRPr lang="en-US" dirty="0">
              <a:solidFill>
                <a:srgbClr val="000000"/>
              </a:solidFill>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tensorflow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tf</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tensorflow_hub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hub</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os</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keras.models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Sequential</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tensorflow.keras.layers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Dense</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tensorflow.keras.layers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Flatten</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tensorflow.keras.layers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Conv2D</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tensorflow.keras.layers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Dropout</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Model</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tensorflow.keras.preprocessing.image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ImageDataGenerator</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tensorflow.keras.optimizers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Adam</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from</a:t>
            </a:r>
            <a:r>
              <a:rPr lang="en-IN" b="0" dirty="0">
                <a:solidFill>
                  <a:srgbClr val="000000"/>
                </a:solidFill>
                <a:effectLst/>
                <a:latin typeface="Courier New" panose="02070309020205020404" pitchFamily="49" charset="0"/>
              </a:rPr>
              <a:t> tensorflow.keras </a:t>
            </a:r>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layers</a:t>
            </a:r>
            <a:endParaRPr lang="en-IN" b="0" dirty="0">
              <a:solidFill>
                <a:srgbClr val="000000"/>
              </a:solidFill>
              <a:effectLst/>
              <a:latin typeface="Courier New" panose="02070309020205020404" pitchFamily="49" charset="0"/>
            </a:endParaRPr>
          </a:p>
          <a:p>
            <a:endParaRPr lang="en-IN" dirty="0">
              <a:solidFill>
                <a:srgbClr val="000000"/>
              </a:solidFill>
              <a:latin typeface="Courier New" panose="02070309020205020404" pitchFamily="49" charset="0"/>
            </a:endParaRPr>
          </a:p>
          <a:p>
            <a:r>
              <a:rPr lang="en-IN" b="0" dirty="0">
                <a:solidFill>
                  <a:srgbClr val="000000"/>
                </a:solidFill>
                <a:effectLst/>
                <a:latin typeface="Courier New" panose="02070309020205020404" pitchFamily="49" charset="0"/>
              </a:rPr>
              <a:t>print (</a:t>
            </a:r>
            <a:r>
              <a:rPr lang="en-IN" b="0" dirty="0">
                <a:solidFill>
                  <a:srgbClr val="A31515"/>
                </a:solidFill>
                <a:effectLst/>
                <a:latin typeface="Courier New" panose="02070309020205020404" pitchFamily="49" charset="0"/>
              </a:rPr>
              <a:t>"class : "</a:t>
            </a:r>
            <a:r>
              <a:rPr lang="en-IN" b="0" dirty="0">
                <a:solidFill>
                  <a:srgbClr val="000000"/>
                </a:solidFill>
                <a:effectLst/>
                <a:latin typeface="Courier New" panose="02070309020205020404" pitchFamily="49" charset="0"/>
              </a:rPr>
              <a:t>) </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for</a:t>
            </a:r>
            <a:r>
              <a:rPr lang="en-IN" b="0" dirty="0">
                <a:solidFill>
                  <a:srgbClr val="000000"/>
                </a:solidFill>
                <a:effectLst/>
                <a:latin typeface="Courier New" panose="02070309020205020404" pitchFamily="49" charset="0"/>
              </a:rPr>
              <a:t> i </a:t>
            </a:r>
            <a:r>
              <a:rPr lang="en-IN" b="0" dirty="0">
                <a:solidFill>
                  <a:srgbClr val="0000FF"/>
                </a:solidFill>
                <a:effectLst/>
                <a:latin typeface="Courier New" panose="02070309020205020404" pitchFamily="49" charset="0"/>
              </a:rPr>
              <a:t>in</a:t>
            </a:r>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range</a:t>
            </a:r>
            <a:r>
              <a:rPr lang="en-IN" b="0" dirty="0">
                <a:solidFill>
                  <a:srgbClr val="000000"/>
                </a:solidFill>
                <a:effectLst/>
                <a:latin typeface="Courier New" panose="02070309020205020404" pitchFamily="49" charset="0"/>
              </a:rPr>
              <a:t>(</a:t>
            </a:r>
            <a:r>
              <a:rPr lang="en-IN" b="0" dirty="0">
                <a:solidFill>
                  <a:srgbClr val="795E26"/>
                </a:solidFill>
                <a:effectLst/>
                <a:latin typeface="Courier New" panose="02070309020205020404" pitchFamily="49" charset="0"/>
              </a:rPr>
              <a:t>len</a:t>
            </a:r>
            <a:r>
              <a:rPr lang="en-IN" b="0" dirty="0">
                <a:solidFill>
                  <a:srgbClr val="000000"/>
                </a:solidFill>
                <a:effectLst/>
                <a:latin typeface="Courier New" panose="02070309020205020404" pitchFamily="49" charset="0"/>
              </a:rPr>
              <a:t>(Labels)): </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print (i, end = </a:t>
            </a:r>
            <a:r>
              <a:rPr lang="en-IN" b="0" dirty="0">
                <a:solidFill>
                  <a:srgbClr val="A31515"/>
                </a:solidFill>
                <a:effectLst/>
                <a:latin typeface="Courier New" panose="02070309020205020404" pitchFamily="49" charset="0"/>
              </a:rPr>
              <a:t>" "</a:t>
            </a:r>
            <a:r>
              <a:rPr lang="en-IN" b="0" dirty="0">
                <a:solidFill>
                  <a:srgbClr val="000000"/>
                </a:solidFill>
                <a:effectLst/>
                <a:latin typeface="Courier New" panose="02070309020205020404" pitchFamily="49" charset="0"/>
              </a:rPr>
              <a:t>) </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print (Labels[i]) </a:t>
            </a:r>
            <a:endParaRPr lang="en-IN" b="0" dirty="0">
              <a:solidFill>
                <a:srgbClr val="000000"/>
              </a:solidFill>
              <a:effectLst/>
              <a:latin typeface="Courier New" panose="02070309020205020404" pitchFamily="49" charset="0"/>
            </a:endParaRPr>
          </a:p>
          <a:p>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time</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t = </a:t>
            </a:r>
            <a:r>
              <a:rPr lang="en-IN" b="0" dirty="0" err="1">
                <a:solidFill>
                  <a:srgbClr val="000000"/>
                </a:solidFill>
                <a:effectLst/>
                <a:latin typeface="Courier New" panose="02070309020205020404" pitchFamily="49" charset="0"/>
              </a:rPr>
              <a:t>time.time</a:t>
            </a:r>
            <a:r>
              <a:rPr lang="en-IN" b="0" dirty="0">
                <a:solidFill>
                  <a:srgbClr val="000000"/>
                </a:solidFill>
                <a:effectLst/>
                <a:latin typeface="Courier New" panose="02070309020205020404" pitchFamily="49" charset="0"/>
              </a:rPr>
              <a:t>()</a:t>
            </a:r>
            <a:endParaRPr lang="en-US" b="0" dirty="0">
              <a:solidFill>
                <a:srgbClr val="000000"/>
              </a:solidFill>
              <a:effectLst/>
              <a:latin typeface="Courier New" panose="02070309020205020404" pitchFamily="49" charset="0"/>
            </a:endParaRPr>
          </a:p>
          <a:p>
            <a:endParaRPr lang="en-US" b="0" dirty="0">
              <a:solidFill>
                <a:srgbClr val="000000"/>
              </a:solidFill>
              <a:effectLst/>
              <a:latin typeface="Courier New" panose="02070309020205020404" pitchFamily="49"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4" name="TextBox 13"/>
          <p:cNvSpPr txBox="1"/>
          <p:nvPr/>
        </p:nvSpPr>
        <p:spPr>
          <a:xfrm>
            <a:off x="957277" y="1862822"/>
            <a:ext cx="14058885" cy="7571303"/>
          </a:xfrm>
          <a:prstGeom prst="rect">
            <a:avLst/>
          </a:prstGeom>
          <a:noFill/>
        </p:spPr>
        <p:txBody>
          <a:bodyPr wrap="square">
            <a:spAutoFit/>
          </a:bodyPr>
          <a:lstStyle/>
          <a:p>
            <a:r>
              <a:rPr lang="en-IN" b="0" dirty="0">
                <a:solidFill>
                  <a:srgbClr val="0000FF"/>
                </a:solidFill>
                <a:effectLst/>
                <a:latin typeface="Courier New" panose="02070309020205020404" pitchFamily="49" charset="0"/>
              </a:rPr>
              <a:t>def</a:t>
            </a:r>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predict_reload</a:t>
            </a:r>
            <a:r>
              <a:rPr lang="en-IN" b="0" dirty="0">
                <a:solidFill>
                  <a:srgbClr val="000000"/>
                </a:solidFill>
                <a:effectLst/>
                <a:latin typeface="Courier New" panose="02070309020205020404" pitchFamily="49" charset="0"/>
              </a:rPr>
              <a:t>(</a:t>
            </a:r>
            <a:r>
              <a:rPr lang="en-IN" b="0" dirty="0">
                <a:solidFill>
                  <a:srgbClr val="001080"/>
                </a:solidFill>
                <a:effectLst/>
                <a:latin typeface="Courier New" panose="02070309020205020404" pitchFamily="49" charset="0"/>
              </a:rPr>
              <a:t>image</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probabilities = reloaded.predict(np.asarray([img]))[</a:t>
            </a:r>
            <a:r>
              <a:rPr lang="en-IN" b="0" dirty="0">
                <a:solidFill>
                  <a:srgbClr val="116644"/>
                </a:solidFill>
                <a:effectLst/>
                <a:latin typeface="Courier New" panose="02070309020205020404" pitchFamily="49" charset="0"/>
              </a:rPr>
              <a:t>0</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class_idx = np.argmax(probabilities)</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a:t>
            </a:r>
            <a:r>
              <a:rPr lang="en-IN" b="0" dirty="0">
                <a:solidFill>
                  <a:srgbClr val="AF00DB"/>
                </a:solidFill>
                <a:effectLst/>
                <a:latin typeface="Courier New" panose="02070309020205020404" pitchFamily="49" charset="0"/>
              </a:rPr>
              <a:t>return</a:t>
            </a:r>
            <a:r>
              <a:rPr lang="en-IN" b="0" dirty="0">
                <a:solidFill>
                  <a:srgbClr val="000000"/>
                </a:solidFill>
                <a:effectLst/>
                <a:latin typeface="Courier New" panose="02070309020205020404" pitchFamily="49" charset="0"/>
              </a:rPr>
              <a:t> {Labels[class_idx]: probabilities[class_idx]}</a:t>
            </a:r>
            <a:endParaRPr lang="en-IN" b="0" dirty="0">
              <a:solidFill>
                <a:srgbClr val="000000"/>
              </a:solidFill>
              <a:effectLst/>
              <a:latin typeface="Courier New" panose="02070309020205020404" pitchFamily="49" charset="0"/>
            </a:endParaRPr>
          </a:p>
          <a:p>
            <a:endParaRPr lang="en-US" b="0" dirty="0">
              <a:solidFill>
                <a:srgbClr val="000000"/>
              </a:solidFill>
              <a:effectLst/>
              <a:latin typeface="Courier New" panose="02070309020205020404" pitchFamily="49" charset="0"/>
            </a:endParaRPr>
          </a:p>
          <a:p>
            <a:endParaRPr lang="en-US" dirty="0">
              <a:solidFill>
                <a:srgbClr val="000000"/>
              </a:solidFill>
              <a:latin typeface="Courier New" panose="02070309020205020404" pitchFamily="49" charset="0"/>
            </a:endParaRPr>
          </a:p>
          <a:p>
            <a:r>
              <a:rPr lang="en-IN" b="0" dirty="0">
                <a:solidFill>
                  <a:srgbClr val="AF00DB"/>
                </a:solidFill>
                <a:effectLst/>
                <a:latin typeface="Courier New" panose="02070309020205020404" pitchFamily="49" charset="0"/>
              </a:rPr>
              <a:t>for</a:t>
            </a:r>
            <a:r>
              <a:rPr lang="en-IN" b="0" dirty="0">
                <a:solidFill>
                  <a:srgbClr val="000000"/>
                </a:solidFill>
                <a:effectLst/>
                <a:latin typeface="Courier New" panose="02070309020205020404" pitchFamily="49" charset="0"/>
              </a:rPr>
              <a:t> idx, filename </a:t>
            </a:r>
            <a:r>
              <a:rPr lang="en-IN" b="0" dirty="0">
                <a:solidFill>
                  <a:srgbClr val="0000FF"/>
                </a:solidFill>
                <a:effectLst/>
                <a:latin typeface="Courier New" panose="02070309020205020404" pitchFamily="49" charset="0"/>
              </a:rPr>
              <a:t>in</a:t>
            </a:r>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enumerate</a:t>
            </a:r>
            <a:r>
              <a:rPr lang="en-IN" b="0" dirty="0">
                <a:solidFill>
                  <a:srgbClr val="000000"/>
                </a:solidFill>
                <a:effectLst/>
                <a:latin typeface="Courier New" panose="02070309020205020404" pitchFamily="49" charset="0"/>
              </a:rPr>
              <a:t>(random.sample(validation_generator.filenames, </a:t>
            </a:r>
            <a:r>
              <a:rPr lang="en-IN" b="0" dirty="0">
                <a:solidFill>
                  <a:srgbClr val="116644"/>
                </a:solidFill>
                <a:effectLst/>
                <a:latin typeface="Courier New" panose="02070309020205020404" pitchFamily="49" charset="0"/>
              </a:rPr>
              <a:t>2</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print</a:t>
            </a:r>
            <a:r>
              <a:rPr lang="en-IN" b="0" dirty="0">
                <a:solidFill>
                  <a:srgbClr val="000000"/>
                </a:solidFill>
                <a:effectLst/>
                <a:latin typeface="Courier New" panose="02070309020205020404" pitchFamily="49" charset="0"/>
              </a:rPr>
              <a:t>(</a:t>
            </a:r>
            <a:r>
              <a:rPr lang="en-IN" b="0" dirty="0">
                <a:solidFill>
                  <a:srgbClr val="A31515"/>
                </a:solidFill>
                <a:effectLst/>
                <a:latin typeface="Courier New" panose="02070309020205020404" pitchFamily="49" charset="0"/>
              </a:rPr>
              <a:t>"SOURCE: class: %s, file: %s"</a:t>
            </a:r>
            <a:r>
              <a:rPr lang="en-IN" b="0" dirty="0">
                <a:solidFill>
                  <a:srgbClr val="000000"/>
                </a:solidFill>
                <a:effectLst/>
                <a:latin typeface="Courier New" panose="02070309020205020404" pitchFamily="49" charset="0"/>
              </a:rPr>
              <a:t> % (os.path.split(filename)[</a:t>
            </a:r>
            <a:r>
              <a:rPr lang="en-IN" b="0" dirty="0">
                <a:solidFill>
                  <a:srgbClr val="116644"/>
                </a:solidFill>
                <a:effectLst/>
                <a:latin typeface="Courier New" panose="02070309020205020404" pitchFamily="49" charset="0"/>
              </a:rPr>
              <a:t>0</a:t>
            </a:r>
            <a:r>
              <a:rPr lang="en-IN" b="0" dirty="0">
                <a:solidFill>
                  <a:srgbClr val="000000"/>
                </a:solidFill>
                <a:effectLst/>
                <a:latin typeface="Courier New" panose="02070309020205020404" pitchFamily="49" charset="0"/>
              </a:rPr>
              <a:t>], filename))</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img = upload(filename)</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prediction = predict_reload(img)</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a:t>
            </a:r>
            <a:r>
              <a:rPr lang="en-IN" b="0" dirty="0">
                <a:solidFill>
                  <a:srgbClr val="795E26"/>
                </a:solidFill>
                <a:effectLst/>
                <a:latin typeface="Courier New" panose="02070309020205020404" pitchFamily="49" charset="0"/>
              </a:rPr>
              <a:t>print</a:t>
            </a:r>
            <a:r>
              <a:rPr lang="en-IN" b="0" dirty="0">
                <a:solidFill>
                  <a:srgbClr val="000000"/>
                </a:solidFill>
                <a:effectLst/>
                <a:latin typeface="Courier New" panose="02070309020205020404" pitchFamily="49" charset="0"/>
              </a:rPr>
              <a:t>(</a:t>
            </a:r>
            <a:r>
              <a:rPr lang="en-IN" b="0" dirty="0">
                <a:solidFill>
                  <a:srgbClr val="A31515"/>
                </a:solidFill>
                <a:effectLst/>
                <a:latin typeface="Courier New" panose="02070309020205020404" pitchFamily="49" charset="0"/>
              </a:rPr>
              <a:t>"PREDICTED: class: %s, confidence: %f"</a:t>
            </a:r>
            <a:r>
              <a:rPr lang="en-IN" b="0" dirty="0">
                <a:solidFill>
                  <a:srgbClr val="000000"/>
                </a:solidFill>
                <a:effectLst/>
                <a:latin typeface="Courier New" panose="02070309020205020404" pitchFamily="49" charset="0"/>
              </a:rPr>
              <a:t> % (</a:t>
            </a:r>
            <a:r>
              <a:rPr lang="en-IN" b="0" dirty="0">
                <a:solidFill>
                  <a:srgbClr val="257693"/>
                </a:solidFill>
                <a:effectLst/>
                <a:latin typeface="Courier New" panose="02070309020205020404" pitchFamily="49" charset="0"/>
              </a:rPr>
              <a:t>list</a:t>
            </a:r>
            <a:r>
              <a:rPr lang="en-IN" b="0" dirty="0">
                <a:solidFill>
                  <a:srgbClr val="000000"/>
                </a:solidFill>
                <a:effectLst/>
                <a:latin typeface="Courier New" panose="02070309020205020404" pitchFamily="49" charset="0"/>
              </a:rPr>
              <a:t>(prediction.keys())[</a:t>
            </a:r>
            <a:r>
              <a:rPr lang="en-IN" b="0" dirty="0">
                <a:solidFill>
                  <a:srgbClr val="116644"/>
                </a:solidFill>
                <a:effectLst/>
                <a:latin typeface="Courier New" panose="02070309020205020404" pitchFamily="49" charset="0"/>
              </a:rPr>
              <a:t>0</a:t>
            </a:r>
            <a:r>
              <a:rPr lang="en-IN" b="0" dirty="0">
                <a:solidFill>
                  <a:srgbClr val="000000"/>
                </a:solidFill>
                <a:effectLst/>
                <a:latin typeface="Courier New" panose="02070309020205020404" pitchFamily="49" charset="0"/>
              </a:rPr>
              <a:t>], </a:t>
            </a:r>
            <a:r>
              <a:rPr lang="en-IN" b="0" dirty="0">
                <a:solidFill>
                  <a:srgbClr val="257693"/>
                </a:solidFill>
                <a:effectLst/>
                <a:latin typeface="Courier New" panose="02070309020205020404" pitchFamily="49" charset="0"/>
              </a:rPr>
              <a:t>list</a:t>
            </a:r>
            <a:r>
              <a:rPr lang="en-IN" b="0" dirty="0">
                <a:solidFill>
                  <a:srgbClr val="000000"/>
                </a:solidFill>
                <a:effectLst/>
                <a:latin typeface="Courier New" panose="02070309020205020404" pitchFamily="49" charset="0"/>
              </a:rPr>
              <a:t>(prediction.values())[</a:t>
            </a:r>
            <a:r>
              <a:rPr lang="en-IN" b="0" dirty="0">
                <a:solidFill>
                  <a:srgbClr val="116644"/>
                </a:solidFill>
                <a:effectLst/>
                <a:latin typeface="Courier New" panose="02070309020205020404" pitchFamily="49" charset="0"/>
              </a:rPr>
              <a:t>0</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plt.imshow(img)</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plt.figure(idx)    </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    plt.show()</a:t>
            </a:r>
            <a:endParaRPr lang="en-IN" b="0" dirty="0">
              <a:solidFill>
                <a:srgbClr val="000000"/>
              </a:solidFill>
              <a:effectLst/>
              <a:latin typeface="Courier New" panose="02070309020205020404" pitchFamily="49" charset="0"/>
            </a:endParaRPr>
          </a:p>
          <a:p>
            <a:endParaRPr lang="en-US"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pandas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pd</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numpy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np</a:t>
            </a:r>
            <a:endParaRPr lang="en-IN" b="0" dirty="0">
              <a:solidFill>
                <a:srgbClr val="000000"/>
              </a:solidFill>
              <a:effectLst/>
              <a:latin typeface="Courier New" panose="02070309020205020404" pitchFamily="49" charset="0"/>
            </a:endParaRPr>
          </a:p>
          <a:p>
            <a:r>
              <a:rPr lang="en-IN" b="0" dirty="0">
                <a:solidFill>
                  <a:srgbClr val="AF00DB"/>
                </a:solidFill>
                <a:effectLst/>
                <a:latin typeface="Courier New" panose="02070309020205020404" pitchFamily="49" charset="0"/>
              </a:rPr>
              <a:t>import</a:t>
            </a:r>
            <a:r>
              <a:rPr lang="en-IN" b="0" dirty="0">
                <a:solidFill>
                  <a:srgbClr val="000000"/>
                </a:solidFill>
                <a:effectLst/>
                <a:latin typeface="Courier New" panose="02070309020205020404" pitchFamily="49" charset="0"/>
              </a:rPr>
              <a:t> seaborn </a:t>
            </a:r>
            <a:r>
              <a:rPr lang="en-IN" b="0" dirty="0">
                <a:solidFill>
                  <a:srgbClr val="AF00DB"/>
                </a:solidFill>
                <a:effectLst/>
                <a:latin typeface="Courier New" panose="02070309020205020404" pitchFamily="49" charset="0"/>
              </a:rPr>
              <a:t>as</a:t>
            </a:r>
            <a:r>
              <a:rPr lang="en-IN" b="0" dirty="0">
                <a:solidFill>
                  <a:srgbClr val="000000"/>
                </a:solidFill>
                <a:effectLst/>
                <a:latin typeface="Courier New" panose="02070309020205020404" pitchFamily="49" charset="0"/>
              </a:rPr>
              <a:t> </a:t>
            </a:r>
            <a:r>
              <a:rPr lang="en-IN" b="0" dirty="0" err="1">
                <a:solidFill>
                  <a:srgbClr val="000000"/>
                </a:solidFill>
                <a:effectLst/>
                <a:latin typeface="Courier New" panose="02070309020205020404" pitchFamily="49" charset="0"/>
              </a:rPr>
              <a:t>sn</a:t>
            </a:r>
            <a:endParaRPr lang="en-IN" b="0" dirty="0">
              <a:solidFill>
                <a:srgbClr val="000000"/>
              </a:solidFill>
              <a:effectLst/>
              <a:latin typeface="Courier New" panose="02070309020205020404" pitchFamily="49" charset="0"/>
            </a:endParaRPr>
          </a:p>
          <a:p>
            <a:r>
              <a:rPr lang="en-IN" b="0" dirty="0">
                <a:solidFill>
                  <a:srgbClr val="795E26"/>
                </a:solidFill>
                <a:effectLst/>
                <a:latin typeface="Courier New" panose="02070309020205020404" pitchFamily="49" charset="0"/>
              </a:rPr>
              <a:t>print</a:t>
            </a:r>
            <a:r>
              <a:rPr lang="en-IN" b="0" dirty="0">
                <a:solidFill>
                  <a:srgbClr val="000000"/>
                </a:solidFill>
                <a:effectLst/>
                <a:latin typeface="Courier New" panose="02070309020205020404" pitchFamily="49" charset="0"/>
              </a:rPr>
              <a:t>(</a:t>
            </a:r>
            <a:r>
              <a:rPr lang="en-IN" b="0" dirty="0">
                <a:solidFill>
                  <a:srgbClr val="A31515"/>
                </a:solidFill>
                <a:effectLst/>
                <a:latin typeface="Courier New" panose="02070309020205020404" pitchFamily="49" charset="0"/>
              </a:rPr>
              <a:t>'Confusion Matrix'</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cm = confusion_matrix(validation_generator.classes, y)</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df = pd.DataFrame(cm, columns=validation_generator.class_indices)</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plt.figure(figsize=(</a:t>
            </a:r>
            <a:r>
              <a:rPr lang="en-IN" b="0" dirty="0">
                <a:solidFill>
                  <a:srgbClr val="116644"/>
                </a:solidFill>
                <a:effectLst/>
                <a:latin typeface="Courier New" panose="02070309020205020404" pitchFamily="49" charset="0"/>
              </a:rPr>
              <a:t>10</a:t>
            </a:r>
            <a:r>
              <a:rPr lang="en-IN" b="0" dirty="0">
                <a:solidFill>
                  <a:srgbClr val="000000"/>
                </a:solidFill>
                <a:effectLst/>
                <a:latin typeface="Courier New" panose="02070309020205020404" pitchFamily="49" charset="0"/>
              </a:rPr>
              <a:t>,</a:t>
            </a:r>
            <a:r>
              <a:rPr lang="en-IN" b="0" dirty="0">
                <a:solidFill>
                  <a:srgbClr val="116644"/>
                </a:solidFill>
                <a:effectLst/>
                <a:latin typeface="Courier New" panose="02070309020205020404" pitchFamily="49" charset="0"/>
              </a:rPr>
              <a:t>7</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r>
              <a:rPr lang="en-IN" b="0" dirty="0">
                <a:solidFill>
                  <a:srgbClr val="000000"/>
                </a:solidFill>
                <a:effectLst/>
                <a:latin typeface="Courier New" panose="02070309020205020404" pitchFamily="49" charset="0"/>
              </a:rPr>
              <a:t>sn.heatmap(df, annot=</a:t>
            </a:r>
            <a:r>
              <a:rPr lang="en-IN" b="0" dirty="0">
                <a:solidFill>
                  <a:srgbClr val="0000FF"/>
                </a:solidFill>
                <a:effectLst/>
                <a:latin typeface="Courier New" panose="02070309020205020404" pitchFamily="49" charset="0"/>
              </a:rPr>
              <a:t>True</a:t>
            </a:r>
            <a:r>
              <a:rPr lang="en-IN" b="0" dirty="0">
                <a:solidFill>
                  <a:srgbClr val="000000"/>
                </a:solidFill>
                <a:effectLst/>
                <a:latin typeface="Courier New" panose="02070309020205020404" pitchFamily="49" charset="0"/>
              </a:rPr>
              <a:t>)</a:t>
            </a:r>
            <a:endParaRPr lang="en-IN" b="0" dirty="0">
              <a:solidFill>
                <a:srgbClr val="000000"/>
              </a:solidFill>
              <a:effectLst/>
              <a:latin typeface="Courier New" panose="02070309020205020404" pitchFamily="49" charset="0"/>
            </a:endParaRPr>
          </a:p>
          <a:p>
            <a:endParaRPr lang="en-US" b="0" dirty="0">
              <a:solidFill>
                <a:srgbClr val="000000"/>
              </a:solidFill>
              <a:effectLst/>
              <a:latin typeface="Courier New" panose="02070309020205020404" pitchFamily="49"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40966" name="TextBox 5"/>
          <p:cNvSpPr txBox="1"/>
          <p:nvPr/>
        </p:nvSpPr>
        <p:spPr>
          <a:xfrm>
            <a:off x="7557135" y="472440"/>
            <a:ext cx="2928938" cy="646113"/>
          </a:xfrm>
          <a:prstGeom prst="rect">
            <a:avLst/>
          </a:prstGeom>
          <a:noFill/>
          <a:ln w="9525">
            <a:noFill/>
          </a:ln>
        </p:spPr>
        <p:txBody>
          <a:bodyPr>
            <a:spAutoFit/>
          </a:bodyPr>
          <a:p>
            <a:pPr eaLnBrk="1" hangingPunct="1"/>
            <a:r>
              <a:rPr lang="en-IN" altLang="en-US" sz="3600" b="1" dirty="0">
                <a:latin typeface="Times New Roman" panose="02020603050405020304" pitchFamily="18" charset="0"/>
                <a:cs typeface="Times New Roman" panose="02020603050405020304" pitchFamily="18" charset="0"/>
              </a:rPr>
              <a:t>OUTPUT</a:t>
            </a:r>
            <a:endParaRPr lang="en-IN" altLang="en-US" sz="3600" b="1" dirty="0">
              <a:latin typeface="Times New Roman" panose="02020603050405020304" pitchFamily="18" charset="0"/>
              <a:ea typeface="Times New Roman" panose="02020603050405020304" pitchFamily="18" charset="0"/>
            </a:endParaRPr>
          </a:p>
        </p:txBody>
      </p:sp>
      <p:pic>
        <p:nvPicPr>
          <p:cNvPr id="9" name="Picture 8" descr="WhatsApp Image 2024-04-17 at 23.42.18"/>
          <p:cNvPicPr>
            <a:picLocks noChangeAspect="1"/>
          </p:cNvPicPr>
          <p:nvPr/>
        </p:nvPicPr>
        <p:blipFill>
          <a:blip r:embed="rId1"/>
          <a:stretch>
            <a:fillRect/>
          </a:stretch>
        </p:blipFill>
        <p:spPr>
          <a:xfrm>
            <a:off x="6435725" y="1239520"/>
            <a:ext cx="4629150" cy="80956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121400" y="531813"/>
            <a:ext cx="3287713" cy="6461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20" normalizeH="0" baseline="0" noProof="0" dirty="0">
                <a:ln>
                  <a:noFill/>
                </a:ln>
                <a:solidFill>
                  <a:schemeClr val="tx1"/>
                </a:solidFill>
                <a:effectLst/>
                <a:uLnTx/>
                <a:uFillTx/>
                <a:latin typeface="Times New Roman" panose="02020603050405020304"/>
                <a:ea typeface="+mn-ea"/>
                <a:cs typeface="Times New Roman" panose="02020603050405020304"/>
              </a:rPr>
              <a:t>CONCLUSION</a:t>
            </a:r>
            <a:endParaRPr kumimoji="0" lang="en-IN" sz="3600" b="1" i="0" u="none" strike="noStrike" kern="1200" cap="none" spc="0" normalizeH="0" baseline="0" noProof="0" dirty="0">
              <a:ln>
                <a:noFill/>
              </a:ln>
              <a:solidFill>
                <a:schemeClr val="tx1"/>
              </a:solidFill>
              <a:effectLst/>
              <a:uLnTx/>
              <a:uFillTx/>
              <a:latin typeface="+mn-lt"/>
              <a:ea typeface="+mn-ea"/>
              <a:cs typeface="+mn-cs"/>
            </a:endParaRPr>
          </a:p>
        </p:txBody>
      </p:sp>
      <p:sp>
        <p:nvSpPr>
          <p:cNvPr id="41990" name="TextBox 5"/>
          <p:cNvSpPr txBox="1"/>
          <p:nvPr/>
        </p:nvSpPr>
        <p:spPr>
          <a:xfrm>
            <a:off x="802640" y="1682750"/>
            <a:ext cx="16498570" cy="3784600"/>
          </a:xfrm>
          <a:prstGeom prst="rect">
            <a:avLst/>
          </a:prstGeom>
          <a:noFill/>
          <a:ln w="9525">
            <a:noFill/>
          </a:ln>
        </p:spPr>
        <p:txBody>
          <a:bodyPr wrap="square">
            <a:spAutoFit/>
          </a:bodyPr>
          <a:p>
            <a:pPr algn="just" eaLnBrk="1" hangingPunct="1"/>
            <a:r>
              <a:rPr lang="en-US" sz="2400" dirty="0">
                <a:solidFill>
                  <a:srgbClr val="374151"/>
                </a:solidFill>
                <a:latin typeface="Söhne"/>
                <a:sym typeface="+mn-ea"/>
              </a:rPr>
              <a:t>   T</a:t>
            </a:r>
            <a:r>
              <a:rPr lang="en-US" sz="2400" dirty="0">
                <a:solidFill>
                  <a:srgbClr val="374151"/>
                </a:solidFill>
                <a:effectLst/>
                <a:latin typeface="Söhne"/>
                <a:sym typeface="+mn-ea"/>
              </a:rPr>
              <a:t>he integration of machine learning in skin cancer detection represents a significant leap forward in diagnostic capabilities. The use of advanced algorithms has demonstrated remarkable accuracy, enabling early identification of skin lesions and contributing to improved prognosis for patients. The efficiency and objectivity of machine learning models have the potential to reduce human error, offering a valuable tool for healthcare professionals in their diagnostic process. Despite these promising advancements, challenges such as dataset biases and model interpretability need careful consideration.Additionally, successful implementation requires collaboration between medical practitioners, computer scientists, and regulatory bodies. As research and development in this field continue, the ongoing refinement of models and their seamless integration into clinical workflows will be pivotal for realizing the full benefits of machine learning in skin cancer detection.</a:t>
            </a:r>
            <a:endParaRPr lang="en-IN" altLang="en-US" dirty="0">
              <a:latin typeface="Calibri" panose="020F050202020403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373813" y="323850"/>
            <a:ext cx="5283200" cy="64770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1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Plagiarism</a:t>
            </a:r>
            <a:r>
              <a:rPr kumimoji="0" lang="en-IN" sz="3600" b="1" i="0" u="none" strike="noStrike" kern="1200" cap="none" spc="-21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Report</a:t>
            </a:r>
            <a:r>
              <a:rPr kumimoji="0" lang="en-IN" sz="3600" b="1" i="0" u="none" strike="noStrike" kern="1200" cap="none" spc="-3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1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of</a:t>
            </a:r>
            <a:r>
              <a:rPr kumimoji="0" lang="en-IN" sz="3600" b="1" i="0" u="none" strike="noStrike" kern="1200" cap="none" spc="-5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1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PPT</a:t>
            </a:r>
            <a:endParaRPr kumimoji="0" lang="en-IN"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descr="=9854321`2380876789=-0987654321`"/>
          <p:cNvPicPr>
            <a:picLocks noChangeAspect="1"/>
          </p:cNvPicPr>
          <p:nvPr/>
        </p:nvPicPr>
        <p:blipFill>
          <a:blip r:embed="rId1"/>
          <a:stretch>
            <a:fillRect/>
          </a:stretch>
        </p:blipFill>
        <p:spPr>
          <a:xfrm>
            <a:off x="5480050" y="1318895"/>
            <a:ext cx="7327900" cy="80238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B1D917-16EA-4D69-8845-9832B0C2F6AA}" type="datetime4">
              <a:rPr kumimoji="0" lang="en-US" sz="1350" b="0" i="0" u="none" strike="noStrike" kern="1200" cap="none" spc="0" normalizeH="0" baseline="0" noProof="0">
                <a:ln>
                  <a:noFill/>
                </a:ln>
                <a:solidFill>
                  <a:srgbClr val="FFFFFF"/>
                </a:solidFill>
                <a:effectLst/>
                <a:uLnTx/>
                <a:uFillTx/>
                <a:latin typeface="+mn-lt"/>
                <a:ea typeface="+mn-ea"/>
                <a:cs typeface="+mn-cs"/>
              </a:rPr>
            </a:fld>
            <a:endParaRPr kumimoji="0" lang="en-US" sz="1350" b="0" i="0" u="none" strike="noStrike" kern="1200" cap="none" spc="0" normalizeH="0" baseline="0" noProof="0">
              <a:ln>
                <a:noFill/>
              </a:ln>
              <a:solidFill>
                <a:srgbClr val="FFFFFF"/>
              </a:solidFill>
              <a:effectLst/>
              <a:uLnTx/>
              <a:uFillTx/>
              <a:latin typeface="+mn-lt"/>
              <a:ea typeface="+mn-ea"/>
              <a:cs typeface="+mn-cs"/>
            </a:endParaRPr>
          </a:p>
        </p:txBody>
      </p:sp>
      <p:sp>
        <p:nvSpPr>
          <p:cNvPr id="3" name="Footer Placeholder 2"/>
          <p:cNvSpPr txBox="1">
            <a:spLocks noGrp="1"/>
          </p:cNvSpPr>
          <p:nvPr>
            <p:ph type="ftr" sz="quarter" idx="3"/>
          </p:nvPr>
        </p:nvSpPr>
        <p:spPr>
          <a:noFill/>
        </p:spPr>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350" b="0" i="0" u="none" strike="noStrike" kern="1200" cap="all" spc="0" normalizeH="0" baseline="0" noProof="0">
                <a:ln>
                  <a:noFill/>
                </a:ln>
                <a:solidFill>
                  <a:srgbClr val="FFFFFF"/>
                </a:solidFill>
                <a:effectLst/>
                <a:uLnTx/>
                <a:uFillTx/>
                <a:latin typeface="+mn-lt"/>
                <a:ea typeface="+mn-ea"/>
                <a:cs typeface="+mn-cs"/>
              </a:rPr>
              <a:t>DEPARTMENT OF COMPUTER SCIENCE &amp; ENGINEERING   / PROJECT TITLE</a:t>
            </a:r>
            <a:endParaRPr kumimoji="0" lang="en-IN" sz="1350" b="0" i="0" u="none" strike="noStrike" kern="1200" cap="all" spc="0" normalizeH="0" baseline="0" noProof="0">
              <a:ln>
                <a:noFill/>
              </a:ln>
              <a:solidFill>
                <a:srgbClr val="FFFFFF"/>
              </a:solidFill>
              <a:effectLst/>
              <a:uLnTx/>
              <a:uFillTx/>
              <a:latin typeface="+mn-lt"/>
              <a:ea typeface="+mn-ea"/>
              <a:cs typeface="+mn-cs"/>
            </a:endParaRPr>
          </a:p>
        </p:txBody>
      </p:sp>
      <p:sp>
        <p:nvSpPr>
          <p:cNvPr id="4" name="Slide Number Placeholder 3"/>
          <p:cNvSpPr txBox="1">
            <a:spLocks noGrp="1"/>
          </p:cNvSpPr>
          <p:nvPr>
            <p:ph type="sldNum" sz="quarter" idx="4"/>
          </p:nvPr>
        </p:nvSpPr>
        <p:spPr>
          <a:noFill/>
        </p:spPr>
        <p:txBody>
          <a:bodyPr lIns="91440" tIns="45720" rIns="91440" bIns="45720" rtlCol="0" anchor="ctr"/>
          <a:lstStyle>
            <a:lvl1pPr marL="0" lvl="0" indent="0" algn="l" defTabSz="4572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r" eaLnBrk="1" hangingPunct="1">
              <a:buNone/>
            </a:pPr>
            <a:fld id="{9A0DB2DC-4C9A-4742-B13C-FB6460FD3503}" type="slidenum">
              <a:rPr lang="en-US" sz="1500" dirty="0">
                <a:solidFill>
                  <a:srgbClr val="FFFFFF"/>
                </a:solidFill>
              </a:rPr>
            </a:fld>
            <a:endParaRPr lang="en-US" sz="1500" dirty="0">
              <a:solidFill>
                <a:srgbClr val="FFFFFF"/>
              </a:solidFill>
            </a:endParaRPr>
          </a:p>
        </p:txBody>
      </p:sp>
      <p:sp>
        <p:nvSpPr>
          <p:cNvPr id="5" name="Rectangle 4"/>
          <p:cNvSpPr/>
          <p:nvPr/>
        </p:nvSpPr>
        <p:spPr>
          <a:xfrm>
            <a:off x="6237288" y="511175"/>
            <a:ext cx="5453063" cy="646113"/>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IN" sz="3600" b="1" i="0" u="none" strike="noStrike" kern="1200" cap="none" spc="-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Web</a:t>
            </a:r>
            <a:r>
              <a:rPr kumimoji="0" lang="en-IN" sz="3600" b="1" i="0" u="none" strike="noStrike" kern="1200" cap="none" spc="-4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5"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references/video</a:t>
            </a:r>
            <a:r>
              <a:rPr kumimoji="0" lang="en-IN" sz="3600" b="1" i="0" u="none" strike="noStrike" kern="1200" cap="none" spc="-114"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 </a:t>
            </a:r>
            <a:r>
              <a:rPr kumimoji="0" lang="en-IN" sz="3600" b="1" i="0" u="none" strike="noStrike" kern="1200" cap="none" spc="2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links</a:t>
            </a:r>
            <a:endParaRPr kumimoji="0" lang="en-IN" sz="3600" b="1"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44038" name="TextBox 5"/>
          <p:cNvSpPr txBox="1"/>
          <p:nvPr/>
        </p:nvSpPr>
        <p:spPr>
          <a:xfrm>
            <a:off x="1817053" y="2179003"/>
            <a:ext cx="10058400" cy="368300"/>
          </a:xfrm>
          <a:prstGeom prst="rect">
            <a:avLst/>
          </a:prstGeom>
          <a:noFill/>
          <a:ln w="9525">
            <a:noFill/>
          </a:ln>
        </p:spPr>
        <p:txBody>
          <a:bodyPr>
            <a:spAutoFit/>
          </a:bodyPr>
          <a:p>
            <a:pPr eaLnBrk="1" hangingPunct="1"/>
            <a:r>
              <a:rPr lang="en-IN" altLang="en-US" dirty="0">
                <a:latin typeface="Calibri" panose="020F0502020204030204" pitchFamily="34" charset="0"/>
              </a:rPr>
              <a:t>https://youtu.be/DQr-vdODo4g?si=QYn0611sXYU-9jyu</a:t>
            </a:r>
            <a:endParaRPr lang="en-IN" altLang="en-US" dirty="0">
              <a:latin typeface="Calibri" panose="020F050202020403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763686" y="469961"/>
            <a:ext cx="9575769" cy="646331"/>
          </a:xfrm>
          <a:prstGeom prst="rect">
            <a:avLst/>
          </a:prstGeom>
        </p:spPr>
        <p:txBody>
          <a:bodyPr wrap="square">
            <a:spAutoFit/>
          </a:bodyPr>
          <a:lstStyle/>
          <a:p>
            <a:r>
              <a:rPr lang="en-IN" sz="3600" b="1" dirty="0">
                <a:latin typeface="Times New Roman" panose="02020603050405020304" pitchFamily="18" charset="0"/>
                <a:cs typeface="Times New Roman" panose="02020603050405020304" pitchFamily="18" charset="0"/>
              </a:rPr>
              <a:t>             REFERENCES</a:t>
            </a:r>
            <a:endParaRPr lang="en-IN" sz="3600" b="1" dirty="0"/>
          </a:p>
        </p:txBody>
      </p:sp>
      <p:sp>
        <p:nvSpPr>
          <p:cNvPr id="6" name="TextBox 5"/>
          <p:cNvSpPr txBox="1"/>
          <p:nvPr/>
        </p:nvSpPr>
        <p:spPr>
          <a:xfrm>
            <a:off x="1013460" y="2250440"/>
            <a:ext cx="16260445" cy="4399915"/>
          </a:xfrm>
          <a:prstGeom prst="rect">
            <a:avLst/>
          </a:prstGeom>
          <a:noFill/>
        </p:spPr>
        <p:txBody>
          <a:bodyPr wrap="square" rtlCol="0">
            <a:spAutoFit/>
          </a:bodyPr>
          <a:lstStyle/>
          <a:p>
            <a:r>
              <a:rPr lang="en-US" sz="2000" b="0" dirty="0">
                <a:solidFill>
                  <a:srgbClr val="333333"/>
                </a:solidFill>
                <a:effectLst/>
                <a:latin typeface="Verdana Regular" panose="020B0604030504040204" charset="0"/>
                <a:cs typeface="Verdana Regular" panose="020B0604030504040204" charset="0"/>
              </a:rPr>
              <a:t>1. K Ramlakhan and Y Shang, "A Mobile Automated Skin Lesion Classification System", </a:t>
            </a:r>
            <a:r>
              <a:rPr lang="en-US" sz="2000" b="0" dirty="0">
                <a:solidFill>
                  <a:srgbClr val="333333"/>
                </a:solidFill>
                <a:effectLst/>
                <a:latin typeface="Verdana Regular" panose="020B0604030504040204" charset="0"/>
                <a:cs typeface="Verdana Regular" panose="020B0604030504040204" charset="0"/>
              </a:rPr>
              <a:t>Proceedings of 23rd IEEE International Conference on Tools with Artificial Intelligence.</a:t>
            </a:r>
            <a:endParaRPr lang="en-US" sz="2000" b="0" dirty="0">
              <a:solidFill>
                <a:srgbClr val="333333"/>
              </a:solidFill>
              <a:effectLst/>
              <a:latin typeface="Verdana Regular" panose="020B0604030504040204" charset="0"/>
              <a:cs typeface="Verdana Regular" panose="020B0604030504040204" charset="0"/>
            </a:endParaRPr>
          </a:p>
          <a:p>
            <a:endParaRPr lang="en-US" sz="2000" dirty="0">
              <a:solidFill>
                <a:srgbClr val="333333"/>
              </a:solidFill>
              <a:latin typeface="Verdana Regular" panose="020B0604030504040204" charset="0"/>
              <a:cs typeface="Verdana Regular" panose="020B0604030504040204" charset="0"/>
            </a:endParaRPr>
          </a:p>
          <a:p>
            <a:r>
              <a:rPr lang="en-US" sz="2000" b="0" dirty="0">
                <a:solidFill>
                  <a:srgbClr val="333333"/>
                </a:solidFill>
                <a:effectLst/>
                <a:latin typeface="Verdana Regular" panose="020B0604030504040204" charset="0"/>
                <a:cs typeface="Verdana Regular" panose="020B0604030504040204" charset="0"/>
              </a:rPr>
              <a:t>2.</a:t>
            </a:r>
            <a:r>
              <a:rPr lang="en-US" sz="2000" b="0" dirty="0">
                <a:solidFill>
                  <a:srgbClr val="333333"/>
                </a:solidFill>
                <a:effectLst/>
                <a:latin typeface="Verdana Regular" panose="020B0604030504040204" charset="0"/>
                <a:cs typeface="Verdana Regular" panose="020B0604030504040204" charset="0"/>
              </a:rPr>
              <a:t> P. K. Roy, A. Mazumdar and P. Adhikary, "Study on Fuzzy Logic based optimum penstock design", ARPN Journal.</a:t>
            </a:r>
            <a:endParaRPr lang="en-US" sz="2000" dirty="0">
              <a:solidFill>
                <a:srgbClr val="333333"/>
              </a:solidFill>
              <a:latin typeface="Verdana Regular" panose="020B0604030504040204" charset="0"/>
              <a:cs typeface="Verdana Regular" panose="020B0604030504040204" charset="0"/>
            </a:endParaRPr>
          </a:p>
          <a:p>
            <a:endParaRPr lang="en-US" sz="2000" b="0" dirty="0">
              <a:solidFill>
                <a:srgbClr val="333333"/>
              </a:solidFill>
              <a:effectLst/>
              <a:latin typeface="Verdana Regular" panose="020B0604030504040204" charset="0"/>
              <a:cs typeface="Verdana Regular" panose="020B0604030504040204" charset="0"/>
            </a:endParaRPr>
          </a:p>
          <a:p>
            <a:r>
              <a:rPr lang="en-US" sz="2000" dirty="0">
                <a:solidFill>
                  <a:srgbClr val="333333"/>
                </a:solidFill>
                <a:latin typeface="Verdana Regular" panose="020B0604030504040204" charset="0"/>
                <a:cs typeface="Verdana Regular" panose="020B0604030504040204" charset="0"/>
              </a:rPr>
              <a:t>3.</a:t>
            </a:r>
            <a:r>
              <a:rPr lang="en-IN" sz="2000" b="0" dirty="0">
                <a:solidFill>
                  <a:srgbClr val="333333"/>
                </a:solidFill>
                <a:effectLst/>
                <a:latin typeface="Verdana Regular" panose="020B0604030504040204" charset="0"/>
                <a:cs typeface="Verdana Regular" panose="020B0604030504040204" charset="0"/>
              </a:rPr>
              <a:t> B.V. S Krishna, T. Abhinaya, Godwin J. Jijin, Shree S. Tharanee and B. Sreenidhi, "Detection of Leukemia and Its Types Using Combination of SVM and KNN Algorithm", </a:t>
            </a:r>
            <a:r>
              <a:rPr lang="en-IN" sz="2000" b="0" dirty="0">
                <a:solidFill>
                  <a:srgbClr val="333333"/>
                </a:solidFill>
                <a:effectLst/>
                <a:latin typeface="Verdana Regular" panose="020B0604030504040204" charset="0"/>
                <a:cs typeface="Verdana Regular" panose="020B0604030504040204" charset="0"/>
              </a:rPr>
              <a:t>Lecture Notes in Network and Systems., 2021.</a:t>
            </a:r>
            <a:endParaRPr lang="en-US" sz="2000" dirty="0">
              <a:solidFill>
                <a:srgbClr val="333333"/>
              </a:solidFill>
              <a:latin typeface="Verdana Regular" panose="020B0604030504040204" charset="0"/>
              <a:cs typeface="Verdana Regular" panose="020B0604030504040204" charset="0"/>
            </a:endParaRPr>
          </a:p>
          <a:p>
            <a:endParaRPr lang="en-US" sz="2000" b="0" dirty="0">
              <a:solidFill>
                <a:srgbClr val="333333"/>
              </a:solidFill>
              <a:effectLst/>
              <a:latin typeface="Verdana Regular" panose="020B0604030504040204" charset="0"/>
              <a:cs typeface="Verdana Regular" panose="020B0604030504040204" charset="0"/>
            </a:endParaRPr>
          </a:p>
          <a:p>
            <a:r>
              <a:rPr lang="en-US" sz="2000" dirty="0">
                <a:solidFill>
                  <a:srgbClr val="333333"/>
                </a:solidFill>
                <a:latin typeface="Verdana Regular" panose="020B0604030504040204" charset="0"/>
                <a:cs typeface="Verdana Regular" panose="020B0604030504040204" charset="0"/>
              </a:rPr>
              <a:t>4.</a:t>
            </a:r>
            <a:r>
              <a:rPr lang="en-IN" sz="2000" b="0" dirty="0">
                <a:solidFill>
                  <a:srgbClr val="333333"/>
                </a:solidFill>
                <a:effectLst/>
                <a:latin typeface="Verdana Regular" panose="020B0604030504040204" charset="0"/>
                <a:cs typeface="Verdana Regular" panose="020B0604030504040204" charset="0"/>
              </a:rPr>
              <a:t> S. R. Guha et al., "CNN Based Skin Lesion Analysis for Classifying Melanoma", </a:t>
            </a:r>
            <a:r>
              <a:rPr lang="en-IN" sz="2000" b="0" dirty="0">
                <a:solidFill>
                  <a:srgbClr val="333333"/>
                </a:solidFill>
                <a:effectLst/>
                <a:latin typeface="Verdana Regular" panose="020B0604030504040204" charset="0"/>
                <a:cs typeface="Verdana Regular" panose="020B0604030504040204" charset="0"/>
              </a:rPr>
              <a:t>Published at: The International Conference on Sustainable Technologies for Industry 4.0, 2019.</a:t>
            </a:r>
            <a:endParaRPr lang="en-US" sz="2000" dirty="0">
              <a:solidFill>
                <a:srgbClr val="333333"/>
              </a:solidFill>
              <a:latin typeface="Verdana Regular" panose="020B0604030504040204" charset="0"/>
              <a:cs typeface="Verdana Regular" panose="020B0604030504040204" charset="0"/>
            </a:endParaRPr>
          </a:p>
          <a:p>
            <a:endParaRPr lang="en-US" sz="2000" b="0" dirty="0">
              <a:solidFill>
                <a:srgbClr val="333333"/>
              </a:solidFill>
              <a:effectLst/>
              <a:latin typeface="Verdana Regular" panose="020B0604030504040204" charset="0"/>
              <a:cs typeface="Verdana Regular" panose="020B0604030504040204" charset="0"/>
            </a:endParaRPr>
          </a:p>
          <a:p>
            <a:r>
              <a:rPr lang="en-US" sz="2000" dirty="0">
                <a:solidFill>
                  <a:srgbClr val="333333"/>
                </a:solidFill>
                <a:latin typeface="Verdana Regular" panose="020B0604030504040204" charset="0"/>
                <a:cs typeface="Verdana Regular" panose="020B0604030504040204" charset="0"/>
              </a:rPr>
              <a:t>5.</a:t>
            </a:r>
            <a:r>
              <a:rPr lang="en-US" sz="2000" b="0" dirty="0">
                <a:solidFill>
                  <a:srgbClr val="333333"/>
                </a:solidFill>
                <a:effectLst/>
                <a:latin typeface="Verdana Regular" panose="020B0604030504040204" charset="0"/>
                <a:cs typeface="Verdana Regular" panose="020B0604030504040204" charset="0"/>
              </a:rPr>
              <a:t> Dr T. Vijayakumar, "SELECTIVE IMAGE ENHANCEMENT AND RESTORATION FOR SKIN CANCER IDENTIFICATION", </a:t>
            </a:r>
            <a:r>
              <a:rPr lang="en-US" sz="2000" b="0" dirty="0">
                <a:solidFill>
                  <a:srgbClr val="333333"/>
                </a:solidFill>
                <a:effectLst/>
                <a:latin typeface="Verdana Regular" panose="020B0604030504040204" charset="0"/>
                <a:cs typeface="Verdana Regular" panose="020B0604030504040204" charset="0"/>
              </a:rPr>
              <a:t>Journal of Innovative Image Processing, vol. 1, no. 1, pp. 1-10, 2019.</a:t>
            </a:r>
            <a:endParaRPr lang="en-IN" sz="2000" b="0" dirty="0">
              <a:solidFill>
                <a:srgbClr val="333333"/>
              </a:solidFill>
              <a:effectLst/>
              <a:latin typeface="Verdana Regular" panose="020B0604030504040204" charset="0"/>
              <a:cs typeface="Verdana Regular" panose="020B0604030504040204" charset="0"/>
            </a:endParaRPr>
          </a:p>
          <a:p>
            <a:endParaRPr lang="en-IN" sz="2000" dirty="0">
              <a:latin typeface="Verdana Regular" panose="020B0604030504040204" charset="0"/>
              <a:cs typeface="Verdana Regular" panose="020B0604030504040204" charset="0"/>
            </a:endParaRPr>
          </a:p>
        </p:txBody>
      </p:sp>
      <p:sp>
        <p:nvSpPr>
          <p:cNvPr id="10" name="Footer Placeholder 9"/>
          <p:cNvSpPr>
            <a:spLocks noGrp="1"/>
          </p:cNvSpPr>
          <p:nvPr>
            <p:ph type="ftr" sz="quarter" idx="11"/>
          </p:nvPr>
        </p:nvSpPr>
        <p:spPr>
          <a:xfrm>
            <a:off x="5526738" y="9689678"/>
            <a:ext cx="7234206" cy="547688"/>
          </a:xfrm>
        </p:spPr>
        <p:txBody>
          <a:bodyPr/>
          <a:p>
            <a:r>
              <a:rPr lang="en-IN"/>
              <a:t>DEPARTMENT OF COMPUTER SCIENCE &amp; ENGINEERING   / PROJECT TITLE</a:t>
            </a:r>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endPar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endParaRPr>
          </a:p>
        </p:txBody>
      </p:sp>
      <p:pic>
        <p:nvPicPr>
          <p:cNvPr id="6" name="Picture 3" descr="C:\Users\Sharad\Desktop\download veltech.png"/>
          <p:cNvPicPr>
            <a:picLocks noChangeAspect="1" noChangeArrowheads="1"/>
          </p:cNvPicPr>
          <p:nvPr/>
        </p:nvPicPr>
        <p:blipFill>
          <a:blip r:embed="rId1"/>
          <a:srcRect/>
          <a:stretch>
            <a:fillRect/>
          </a:stretch>
        </p:blipFill>
        <p:spPr bwMode="auto">
          <a:xfrm>
            <a:off x="10975090" y="6978363"/>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Footer Placeholder 9"/>
          <p:cNvSpPr>
            <a:spLocks noGrp="1"/>
          </p:cNvSpPr>
          <p:nvPr>
            <p:ph type="ftr" sz="quarter" idx="11"/>
          </p:nvPr>
        </p:nvSpPr>
        <p:spPr>
          <a:xfrm>
            <a:off x="5526738" y="9689678"/>
            <a:ext cx="7234206" cy="547688"/>
          </a:xfrm>
        </p:spPr>
        <p:txBody>
          <a:bodyPr/>
          <a:lstStyle/>
          <a:p>
            <a:r>
              <a:rPr lang="en-IN"/>
              <a:t>DEPARTMENT OF COMPUTER SCIENCE &amp; ENGINEERING   / PROJECT TITLE</a:t>
            </a:r>
            <a:endParaRPr lang="en-IN"/>
          </a:p>
        </p:txBody>
      </p:sp>
      <p:sp>
        <p:nvSpPr>
          <p:cNvPr id="11" name="Date Placeholder 10"/>
          <p:cNvSpPr>
            <a:spLocks noGrp="1"/>
          </p:cNvSpPr>
          <p:nvPr>
            <p:ph type="dt" sz="half" idx="10"/>
          </p:nvPr>
        </p:nvSpPr>
        <p:spPr/>
        <p:txBody>
          <a:bodyPr/>
          <a:lstStyle/>
          <a:p>
            <a:fld id="{FC19F4A3-E32D-4520-B9BC-6787D8D72445}" type="datetime4">
              <a:rPr lang="en-US" smtClean="0"/>
            </a:fld>
            <a:endParaRPr lang="en-US"/>
          </a:p>
        </p:txBody>
      </p:sp>
      <p:pic>
        <p:nvPicPr>
          <p:cNvPr id="12" name="Picture 2" descr="C:\Users\Sharad\Desktop\Logo-Final-A veltech.png"/>
          <p:cNvPicPr>
            <a:picLocks noChangeAspect="1" noChangeArrowheads="1"/>
          </p:cNvPicPr>
          <p:nvPr/>
        </p:nvPicPr>
        <p:blipFill>
          <a:blip r:embed="rId2"/>
          <a:srcRect/>
          <a:stretch>
            <a:fillRect/>
          </a:stretch>
        </p:blipFill>
        <p:spPr bwMode="auto">
          <a:xfrm>
            <a:off x="15657819" y="7325253"/>
            <a:ext cx="1160907" cy="859227"/>
          </a:xfrm>
          <a:prstGeom prst="rect">
            <a:avLst/>
          </a:prstGeom>
          <a:noFill/>
        </p:spPr>
      </p:pic>
      <p:pic>
        <p:nvPicPr>
          <p:cNvPr id="2" name="Picture 1"/>
          <p:cNvPicPr>
            <a:picLocks noChangeAspect="1"/>
          </p:cNvPicPr>
          <p:nvPr/>
        </p:nvPicPr>
        <p:blipFill>
          <a:blip r:embed="rId3"/>
          <a:stretch>
            <a:fillRect/>
          </a:stretch>
        </p:blipFill>
        <p:spPr>
          <a:xfrm>
            <a:off x="16818726" y="7134954"/>
            <a:ext cx="1448961" cy="11250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06898" y="451550"/>
            <a:ext cx="16940775" cy="1753235"/>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OBJECTIVE</a:t>
            </a:r>
            <a:endParaRPr lang="en-IN" sz="3600" b="1" dirty="0">
              <a:latin typeface="Times New Roman" panose="02020603050405020304" pitchFamily="18" charset="0"/>
              <a:cs typeface="Times New Roman" panose="02020603050405020304" pitchFamily="18" charset="0"/>
            </a:endParaRPr>
          </a:p>
          <a:p>
            <a:pPr lvl="1" algn="ctr">
              <a:lnSpc>
                <a:spcPct val="150000"/>
              </a:lnSpc>
            </a:pPr>
            <a:endParaRPr lang="en-IN"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430656" y="2039907"/>
            <a:ext cx="15432711" cy="5262245"/>
          </a:xfrm>
          <a:prstGeom prst="rect">
            <a:avLst/>
          </a:prstGeom>
          <a:noFill/>
        </p:spPr>
        <p:txBody>
          <a:bodyPr wrap="square" rtlCol="0">
            <a:spAutoFit/>
          </a:bodyPr>
          <a:p>
            <a:pPr marL="342900" indent="-342900">
              <a:buFont typeface="Wingdings" panose="05000000000000000000" pitchFamily="2" charset="2"/>
              <a:buChar char="v"/>
            </a:pPr>
            <a:r>
              <a:rPr lang="en-IN" sz="2400" b="1" dirty="0">
                <a:sym typeface="+mn-ea"/>
              </a:rPr>
              <a:t>Aim of the project:</a:t>
            </a:r>
            <a:endParaRPr lang="en-IN" sz="2400" b="1" dirty="0">
              <a:sym typeface="+mn-ea"/>
            </a:endParaRPr>
          </a:p>
          <a:p>
            <a:pPr marL="342900" indent="-342900">
              <a:buFont typeface="Wingdings" panose="05000000000000000000" pitchFamily="2" charset="2"/>
              <a:buChar char="v"/>
            </a:pPr>
            <a:endParaRPr lang="en-IN" sz="2400" b="1" dirty="0">
              <a:sym typeface="+mn-ea"/>
            </a:endParaRPr>
          </a:p>
          <a:p>
            <a:pPr marL="800100" lvl="1" indent="-342900">
              <a:buFont typeface="Arial" panose="020B0604020202020204" pitchFamily="34" charset="0"/>
              <a:buChar char="•"/>
            </a:pPr>
            <a:r>
              <a:rPr lang="en-US" sz="2000" dirty="0">
                <a:solidFill>
                  <a:srgbClr val="374151"/>
                </a:solidFill>
                <a:effectLst/>
                <a:latin typeface="Söhne"/>
                <a:sym typeface="+mn-ea"/>
              </a:rPr>
              <a:t>Develop methods and algorithms that enable the early detection of skin cancer, emphasizing the identification of malignant lesions in their initial stages.</a:t>
            </a:r>
            <a:endParaRPr lang="en-IN" sz="2000" b="1" i="0" dirty="0">
              <a:solidFill>
                <a:srgbClr val="374151"/>
              </a:solidFill>
              <a:effectLst/>
              <a:latin typeface="Söhne"/>
            </a:endParaRPr>
          </a:p>
          <a:p>
            <a:pPr marL="800100" lvl="1" indent="-342900" algn="just">
              <a:buFont typeface="Arial" panose="020B0604020202020204" pitchFamily="34" charset="0"/>
              <a:buChar char="•"/>
            </a:pPr>
            <a:r>
              <a:rPr lang="en-US" sz="2000" dirty="0">
                <a:solidFill>
                  <a:srgbClr val="374151"/>
                </a:solidFill>
                <a:effectLst/>
                <a:latin typeface="Söhne"/>
                <a:sym typeface="+mn-ea"/>
              </a:rPr>
              <a:t>Create a system that provides accurate and reliable results, minimizing the chances of false positives or false negatives in the diagnosis of skin cancer.</a:t>
            </a:r>
            <a:endParaRPr lang="en-US" sz="2000" dirty="0">
              <a:solidFill>
                <a:srgbClr val="374151"/>
              </a:solidFill>
              <a:effectLst/>
              <a:latin typeface="Söhne"/>
              <a:sym typeface="+mn-ea"/>
            </a:endParaRPr>
          </a:p>
          <a:p>
            <a:pPr marL="800100" lvl="1" indent="-342900" algn="just">
              <a:buFont typeface="Arial" panose="020B0604020202020204" pitchFamily="34" charset="0"/>
              <a:buChar char="•"/>
            </a:pPr>
            <a:endParaRPr lang="en-US" sz="2000" dirty="0">
              <a:solidFill>
                <a:srgbClr val="374151"/>
              </a:solidFill>
              <a:effectLst/>
              <a:latin typeface="Söhne"/>
              <a:sym typeface="+mn-ea"/>
            </a:endParaRPr>
          </a:p>
          <a:p>
            <a:pPr marL="342900" indent="-342900">
              <a:buFont typeface="Wingdings" panose="05000000000000000000" pitchFamily="2" charset="2"/>
              <a:buChar char="v"/>
            </a:pPr>
            <a:r>
              <a:rPr lang="en-IN" sz="2400" b="1" dirty="0">
                <a:solidFill>
                  <a:srgbClr val="374151"/>
                </a:solidFill>
                <a:cs typeface="+mn-lt"/>
                <a:sym typeface="+mn-ea"/>
              </a:rPr>
              <a:t>Scope of</a:t>
            </a:r>
            <a:r>
              <a:rPr lang="en-US" altLang="en-IN" sz="2400" b="1" dirty="0">
                <a:solidFill>
                  <a:srgbClr val="374151"/>
                </a:solidFill>
                <a:cs typeface="+mn-lt"/>
                <a:sym typeface="+mn-ea"/>
              </a:rPr>
              <a:t> the</a:t>
            </a:r>
            <a:r>
              <a:rPr lang="en-IN" sz="2400" b="1" dirty="0">
                <a:solidFill>
                  <a:srgbClr val="374151"/>
                </a:solidFill>
                <a:cs typeface="+mn-lt"/>
                <a:sym typeface="+mn-ea"/>
              </a:rPr>
              <a:t> project:</a:t>
            </a:r>
            <a:endParaRPr lang="en-IN" sz="2400" b="1" dirty="0">
              <a:solidFill>
                <a:srgbClr val="374151"/>
              </a:solidFill>
              <a:cs typeface="+mn-lt"/>
              <a:sym typeface="+mn-ea"/>
            </a:endParaRPr>
          </a:p>
          <a:p>
            <a:pPr marL="342900" indent="-342900">
              <a:buFont typeface="Wingdings" panose="05000000000000000000" pitchFamily="2" charset="2"/>
              <a:buChar char="v"/>
            </a:pPr>
            <a:endParaRPr lang="en-IN" sz="2400" b="1" dirty="0">
              <a:solidFill>
                <a:srgbClr val="374151"/>
              </a:solidFill>
              <a:cs typeface="+mn-lt"/>
            </a:endParaRPr>
          </a:p>
          <a:p>
            <a:pPr marL="800100" lvl="1" indent="-342900" algn="just">
              <a:buFont typeface="Arial" panose="020B0604020202020204" pitchFamily="34" charset="0"/>
              <a:buChar char="•"/>
            </a:pPr>
            <a:r>
              <a:rPr lang="en-US" sz="2000" dirty="0">
                <a:solidFill>
                  <a:srgbClr val="374151"/>
                </a:solidFill>
                <a:effectLst/>
                <a:latin typeface="Söhne"/>
                <a:sym typeface="+mn-ea"/>
              </a:rPr>
              <a:t>Design and implement advanced algorithms, leveraging artificial intelligence and machine learning, to analyze skin images and identify potential cancerous lesions.</a:t>
            </a:r>
            <a:endParaRPr lang="en-IN" sz="2000" b="1" i="0" dirty="0">
              <a:solidFill>
                <a:srgbClr val="374151"/>
              </a:solidFill>
              <a:effectLst/>
              <a:latin typeface="Söhne"/>
            </a:endParaRPr>
          </a:p>
          <a:p>
            <a:pPr marL="800100" lvl="1" indent="-342900" algn="just">
              <a:buFont typeface="Arial" panose="020B0604020202020204" pitchFamily="34" charset="0"/>
              <a:buChar char="•"/>
            </a:pPr>
            <a:r>
              <a:rPr lang="en-US" sz="2000" dirty="0">
                <a:solidFill>
                  <a:srgbClr val="374151"/>
                </a:solidFill>
                <a:effectLst/>
                <a:latin typeface="Söhne"/>
                <a:sym typeface="+mn-ea"/>
              </a:rPr>
              <a:t>Integrate diverse datasets, including dermatological images, patient records, and clinical data, to enhance the accuracy and reliability of the detection system.</a:t>
            </a:r>
            <a:endParaRPr lang="en-US" sz="2000" dirty="0">
              <a:solidFill>
                <a:srgbClr val="374151"/>
              </a:solidFill>
              <a:latin typeface="Söhne"/>
            </a:endParaRPr>
          </a:p>
          <a:p>
            <a:pPr marL="800100" lvl="1" indent="-342900" algn="just">
              <a:buFont typeface="Arial" panose="020B0604020202020204" pitchFamily="34" charset="0"/>
              <a:buChar char="•"/>
            </a:pPr>
            <a:r>
              <a:rPr lang="en-US" sz="2000" dirty="0">
                <a:solidFill>
                  <a:srgbClr val="374151"/>
                </a:solidFill>
                <a:effectLst/>
                <a:latin typeface="Söhne"/>
                <a:sym typeface="+mn-ea"/>
              </a:rPr>
              <a:t>Ensure that the skin cancer detection system can be seamlessly integrated into existing healthcare infrastructure, including electronic health records (EHR) systems</a:t>
            </a:r>
            <a:endParaRPr lang="en-IN" sz="2000" b="1" dirty="0">
              <a:solidFill>
                <a:srgbClr val="374151"/>
              </a:solidFill>
              <a:latin typeface="Söhne"/>
            </a:endParaRPr>
          </a:p>
          <a:p>
            <a:pPr marL="800100" lvl="1" indent="-342900" algn="just">
              <a:buFont typeface="Arial" panose="020B0604020202020204" pitchFamily="34" charset="0"/>
              <a:buChar char="•"/>
            </a:pPr>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a:latin typeface="Times New Roman" panose="02020603050405020304" pitchFamily="18" charset="0"/>
                <a:cs typeface="Times New Roman" panose="02020603050405020304" pitchFamily="18" charset="0"/>
              </a:rPr>
              <a:t>TIMELINE OF THE PROJECT</a:t>
            </a:r>
            <a:endParaRPr lang="en-IN" sz="3600" dirty="0"/>
          </a:p>
        </p:txBody>
      </p:sp>
      <p:pic>
        <p:nvPicPr>
          <p:cNvPr id="19" name="Picture 18" descr="WhatsApp Image 2023-11-28 at 16.26.20"/>
          <p:cNvPicPr>
            <a:picLocks noChangeAspect="1"/>
          </p:cNvPicPr>
          <p:nvPr/>
        </p:nvPicPr>
        <p:blipFill>
          <a:blip r:embed="rId1"/>
          <a:stretch>
            <a:fillRect/>
          </a:stretch>
        </p:blipFill>
        <p:spPr>
          <a:xfrm>
            <a:off x="1894840" y="1577975"/>
            <a:ext cx="12955905" cy="7648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743538" y="1629817"/>
            <a:ext cx="16227644" cy="5323205"/>
          </a:xfrm>
          <a:prstGeom prst="rect">
            <a:avLst/>
          </a:prstGeom>
        </p:spPr>
        <p:txBody>
          <a:bodyPr wrap="square">
            <a:spAutoFit/>
          </a:bodyPr>
          <a:lstStyle/>
          <a:p>
            <a:pPr indent="0">
              <a:buFont typeface="Wingdings" panose="05000000000000000000" pitchFamily="2" charset="2"/>
              <a:buNone/>
            </a:pPr>
            <a:endParaRPr lang="en-IN" sz="2000" b="1" dirty="0"/>
          </a:p>
          <a:p>
            <a:pPr marL="457200" indent="-457200">
              <a:buFont typeface="Wingdings" panose="05000000000000000000" pitchFamily="2" charset="2"/>
              <a:buChar char="v"/>
            </a:pPr>
            <a:endParaRPr lang="en-IN" sz="2000" b="1" dirty="0"/>
          </a:p>
          <a:p>
            <a:pPr marL="457200" indent="-457200">
              <a:buFont typeface="Wingdings" panose="05000000000000000000" pitchFamily="2" charset="2"/>
              <a:buChar char="Ø"/>
            </a:pPr>
            <a:r>
              <a:rPr lang="en-US" sz="2000" dirty="0">
                <a:solidFill>
                  <a:srgbClr val="374151"/>
                </a:solidFill>
                <a:effectLst/>
                <a:latin typeface="Söhne"/>
                <a:sym typeface="+mn-ea"/>
              </a:rPr>
              <a:t>Skin cancer stands as one of the most prevalent forms of cancer worldwide, with an increasing incidence over recent years.</a:t>
            </a:r>
            <a:endParaRPr lang="en-IN" sz="2000" b="1" i="0" dirty="0">
              <a:solidFill>
                <a:srgbClr val="374151"/>
              </a:solidFill>
              <a:effectLst/>
              <a:latin typeface="Söhne"/>
            </a:endParaRPr>
          </a:p>
          <a:p>
            <a:pPr marL="457200" indent="-457200">
              <a:buFont typeface="Wingdings" panose="05000000000000000000" pitchFamily="2" charset="2"/>
              <a:buChar char="Ø"/>
            </a:pPr>
            <a:endParaRPr lang="en-IN" sz="2000" b="1" dirty="0">
              <a:solidFill>
                <a:srgbClr val="374151"/>
              </a:solidFill>
              <a:latin typeface="Söhne"/>
            </a:endParaRPr>
          </a:p>
          <a:p>
            <a:pPr marL="457200" indent="-457200">
              <a:buFont typeface="Wingdings" panose="05000000000000000000" pitchFamily="2" charset="2"/>
              <a:buChar char="Ø"/>
            </a:pPr>
            <a:r>
              <a:rPr lang="en-US" sz="2000" dirty="0">
                <a:solidFill>
                  <a:srgbClr val="374151"/>
                </a:solidFill>
                <a:effectLst/>
                <a:latin typeface="Söhne"/>
                <a:sym typeface="+mn-ea"/>
              </a:rPr>
              <a:t>Early detection is paramount in effectively managing skin cancer, as it allows for timely intervention and improves the chances of successful treatment outcomes.</a:t>
            </a:r>
            <a:endParaRPr lang="en-IN" sz="2000" b="1" i="0" dirty="0">
              <a:solidFill>
                <a:srgbClr val="374151"/>
              </a:solidFill>
              <a:effectLst/>
              <a:latin typeface="Söhne"/>
            </a:endParaRPr>
          </a:p>
          <a:p>
            <a:pPr marL="457200" indent="-457200">
              <a:buFont typeface="Wingdings" panose="05000000000000000000" pitchFamily="2" charset="2"/>
              <a:buChar char="Ø"/>
            </a:pPr>
            <a:endParaRPr lang="en-IN" sz="2000" b="1" dirty="0">
              <a:solidFill>
                <a:srgbClr val="374151"/>
              </a:solidFill>
              <a:latin typeface="Söhne"/>
            </a:endParaRPr>
          </a:p>
          <a:p>
            <a:pPr marL="457200" indent="-457200">
              <a:buFont typeface="Wingdings" panose="05000000000000000000" pitchFamily="2" charset="2"/>
              <a:buChar char="Ø"/>
            </a:pPr>
            <a:r>
              <a:rPr lang="en-US" sz="2000" dirty="0">
                <a:solidFill>
                  <a:srgbClr val="374151"/>
                </a:solidFill>
                <a:effectLst/>
                <a:latin typeface="Söhne"/>
                <a:sym typeface="+mn-ea"/>
              </a:rPr>
              <a:t>Recent advancements in technology, particularly in artificial intelligence and machine learning, have ushered in innovative approaches to skin cancer detection.</a:t>
            </a:r>
            <a:endParaRPr lang="en-IN" sz="2000" b="1" i="0" dirty="0">
              <a:solidFill>
                <a:srgbClr val="374151"/>
              </a:solidFill>
              <a:effectLst/>
              <a:latin typeface="Söhne"/>
            </a:endParaRPr>
          </a:p>
          <a:p>
            <a:pPr marL="457200" indent="-457200">
              <a:buFont typeface="Wingdings" panose="05000000000000000000" pitchFamily="2" charset="2"/>
              <a:buChar char="Ø"/>
            </a:pPr>
            <a:endParaRPr lang="en-IN" sz="2000" b="1" dirty="0">
              <a:solidFill>
                <a:srgbClr val="374151"/>
              </a:solidFill>
              <a:latin typeface="Söhne"/>
            </a:endParaRPr>
          </a:p>
          <a:p>
            <a:pPr marL="457200" indent="-457200">
              <a:buFont typeface="Wingdings" panose="05000000000000000000" pitchFamily="2" charset="2"/>
              <a:buChar char="Ø"/>
            </a:pPr>
            <a:r>
              <a:rPr lang="en-US" sz="2000" dirty="0">
                <a:solidFill>
                  <a:srgbClr val="374151"/>
                </a:solidFill>
                <a:effectLst/>
                <a:latin typeface="Söhne"/>
                <a:sym typeface="+mn-ea"/>
              </a:rPr>
              <a:t>Various methods, ranging from traditional visual inspections to advanced computer-aided diagnosis (CAD) systems, contribute to a comprehensive toolkit for identifying skin cancer.</a:t>
            </a:r>
            <a:endParaRPr lang="en-IN" sz="2000" b="1" i="0" dirty="0">
              <a:solidFill>
                <a:srgbClr val="374151"/>
              </a:solidFill>
              <a:effectLst/>
              <a:latin typeface="Söhne"/>
            </a:endParaRPr>
          </a:p>
          <a:p>
            <a:pPr marL="457200" indent="-457200">
              <a:buFont typeface="Wingdings" panose="05000000000000000000" pitchFamily="2" charset="2"/>
              <a:buChar char="Ø"/>
            </a:pPr>
            <a:endParaRPr lang="en-IN" sz="2000" b="1" dirty="0">
              <a:solidFill>
                <a:srgbClr val="374151"/>
              </a:solidFill>
              <a:latin typeface="Söhne"/>
            </a:endParaRPr>
          </a:p>
          <a:p>
            <a:pPr marL="457200" indent="-457200">
              <a:buFont typeface="Wingdings" panose="05000000000000000000" pitchFamily="2" charset="2"/>
              <a:buChar char="Ø"/>
            </a:pPr>
            <a:r>
              <a:rPr lang="en-US" sz="2000" dirty="0">
                <a:solidFill>
                  <a:srgbClr val="374151"/>
                </a:solidFill>
                <a:effectLst/>
                <a:latin typeface="Söhne"/>
                <a:sym typeface="+mn-ea"/>
              </a:rPr>
              <a:t>Machine learning algorithms analyze vast datasets, aiding in the identification of subtle patterns and anomalies in skin lesions that may be indicative of cancer.</a:t>
            </a:r>
            <a:endParaRPr lang="en-IN" sz="2000" b="1" dirty="0"/>
          </a:p>
          <a:p>
            <a:endParaRPr lang="en-IN" sz="2000" dirty="0"/>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a:latin typeface="Times New Roman" panose="02020603050405020304" pitchFamily="18" charset="0"/>
                <a:cs typeface="Times New Roman" panose="02020603050405020304" pitchFamily="18" charset="0"/>
              </a:rPr>
              <a:t>LITERATURE REVIEW</a:t>
            </a:r>
            <a:endParaRPr lang="en-IN" sz="36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nvGraphicFramePr>
        <p:xfrm>
          <a:off x="857596" y="2321601"/>
          <a:ext cx="16957964" cy="5643245"/>
        </p:xfrm>
        <a:graphic>
          <a:graphicData uri="http://schemas.openxmlformats.org/drawingml/2006/table">
            <a:tbl>
              <a:tblPr firstRow="1" bandRow="1">
                <a:tableStyleId>{5C22544A-7EE6-4342-B048-85BDC9FD1C3A}</a:tableStyleId>
              </a:tblPr>
              <a:tblGrid>
                <a:gridCol w="4239491"/>
                <a:gridCol w="4239491"/>
                <a:gridCol w="4239491"/>
                <a:gridCol w="4239491"/>
              </a:tblGrid>
              <a:tr h="1450975">
                <a:tc>
                  <a:txBody>
                    <a:bodyPr/>
                    <a:p>
                      <a:pPr algn="ctr"/>
                      <a:r>
                        <a:rPr lang="en-IN" sz="3200" dirty="0"/>
                        <a:t>Author’s Name</a:t>
                      </a:r>
                      <a:endParaRPr lang="en-IN" sz="3200" dirty="0"/>
                    </a:p>
                  </a:txBody>
                  <a:tcPr/>
                </a:tc>
                <a:tc>
                  <a:txBody>
                    <a:bodyPr/>
                    <a:p>
                      <a:pPr algn="ctr"/>
                      <a:r>
                        <a:rPr lang="en-IN" sz="3200" dirty="0"/>
                        <a:t>Paper name and</a:t>
                      </a:r>
                      <a:r>
                        <a:rPr lang="en-IN" sz="3200" baseline="0" dirty="0"/>
                        <a:t> publication details</a:t>
                      </a:r>
                      <a:endParaRPr lang="en-IN" sz="3200" dirty="0"/>
                    </a:p>
                  </a:txBody>
                  <a:tcPr/>
                </a:tc>
                <a:tc>
                  <a:txBody>
                    <a:bodyPr/>
                    <a:p>
                      <a:pPr algn="ctr"/>
                      <a:r>
                        <a:rPr lang="en-IN" sz="3200" dirty="0"/>
                        <a:t>Year </a:t>
                      </a:r>
                      <a:r>
                        <a:rPr lang="en-IN" sz="3200" baseline="0" dirty="0"/>
                        <a:t> of publication</a:t>
                      </a:r>
                      <a:endParaRPr lang="en-IN" sz="3200" dirty="0"/>
                    </a:p>
                  </a:txBody>
                  <a:tcPr/>
                </a:tc>
                <a:tc>
                  <a:txBody>
                    <a:bodyPr/>
                    <a:p>
                      <a:pPr algn="ctr"/>
                      <a:r>
                        <a:rPr lang="en-IN" sz="3200" dirty="0"/>
                        <a:t>Main content of the paper</a:t>
                      </a:r>
                      <a:endParaRPr lang="en-IN" sz="3200" dirty="0"/>
                    </a:p>
                  </a:txBody>
                  <a:tcPr/>
                </a:tc>
              </a:tr>
              <a:tr h="2426970">
                <a:tc>
                  <a:txBody>
                    <a:bodyPr/>
                    <a:p>
                      <a:r>
                        <a:rPr lang="en-IN" dirty="0"/>
                        <a:t>Jianhua Zhao; Harvey Lul;</a:t>
                      </a:r>
                      <a:endParaRPr lang="en-IN" dirty="0"/>
                    </a:p>
                    <a:p>
                      <a:r>
                        <a:rPr lang="en-IN" dirty="0"/>
                        <a:t>David I Mclean:Haishan Zeng</a:t>
                      </a:r>
                      <a:endParaRPr lang="en-IN" dirty="0"/>
                    </a:p>
                  </a:txBody>
                  <a:tcPr/>
                </a:tc>
                <a:tc>
                  <a:txBody>
                    <a:bodyPr/>
                    <a:p>
                      <a:r>
                        <a:rPr lang="en-IN" dirty="0"/>
                        <a:t>Annual international conference of the IEEE engineering in Medicine and Biology society</a:t>
                      </a:r>
                      <a:endParaRPr lang="en-IN" dirty="0"/>
                    </a:p>
                    <a:p>
                      <a:r>
                        <a:rPr lang="en-IN" dirty="0"/>
                        <a:t>Publisher: IEEE</a:t>
                      </a:r>
                      <a:endParaRPr lang="en-IN" dirty="0"/>
                    </a:p>
                  </a:txBody>
                  <a:tcPr/>
                </a:tc>
                <a:tc>
                  <a:txBody>
                    <a:bodyPr/>
                    <a:p>
                      <a:r>
                        <a:rPr lang="en-IN" dirty="0"/>
                        <a:t>20</a:t>
                      </a:r>
                      <a:r>
                        <a:rPr lang="en-US" altLang="en-IN" dirty="0"/>
                        <a:t>19</a:t>
                      </a:r>
                      <a:endParaRPr lang="en-US" altLang="en-IN" dirty="0"/>
                    </a:p>
                  </a:txBody>
                  <a:tcPr/>
                </a:tc>
                <a:tc>
                  <a:txBody>
                    <a:bodyPr/>
                    <a:p>
                      <a:pPr marL="0" marR="0" lvl="0" indent="0" algn="l" defTabSz="1371600" rtl="0" eaLnBrk="1" fontAlgn="auto" latinLnBrk="0" hangingPunct="1">
                        <a:lnSpc>
                          <a:spcPct val="100000"/>
                        </a:lnSpc>
                        <a:spcBef>
                          <a:spcPts val="0"/>
                        </a:spcBef>
                        <a:spcAft>
                          <a:spcPts val="0"/>
                        </a:spcAft>
                        <a:buClrTx/>
                        <a:buSzTx/>
                        <a:buFontTx/>
                        <a:buNone/>
                        <a:defRPr/>
                      </a:pPr>
                      <a:r>
                        <a:rPr lang="en-IN" dirty="0"/>
                        <a:t>Real-time reman spectroscopy for non -invasive skin cancer detection – preliminary results</a:t>
                      </a:r>
                      <a:endParaRPr lang="en-IN" dirty="0"/>
                    </a:p>
                    <a:p>
                      <a:endParaRPr lang="en-IN" dirty="0"/>
                    </a:p>
                  </a:txBody>
                  <a:tcPr/>
                </a:tc>
              </a:tr>
              <a:tr h="1631995">
                <a:tc>
                  <a:txBody>
                    <a:bodyPr/>
                    <a:p>
                      <a:r>
                        <a:rPr lang="en-IN" dirty="0"/>
                        <a:t>Haishan Zeng; Jianhuab Zhao; Micheal A Short; David I. McWilliams; Wenbo Wang</a:t>
                      </a:r>
                      <a:endParaRPr lang="en-IN" dirty="0"/>
                    </a:p>
                  </a:txBody>
                  <a:tcPr/>
                </a:tc>
                <a:tc>
                  <a:txBody>
                    <a:bodyPr/>
                    <a:p>
                      <a:r>
                        <a:rPr lang="en-IN" dirty="0"/>
                        <a:t>Asia Communications and Photonics Conference(ACP)</a:t>
                      </a:r>
                      <a:endParaRPr lang="en-IN" dirty="0"/>
                    </a:p>
                    <a:p>
                      <a:r>
                        <a:rPr lang="en-IN" dirty="0"/>
                        <a:t>Publisher: IEEE</a:t>
                      </a:r>
                      <a:endParaRPr lang="en-IN" dirty="0"/>
                    </a:p>
                  </a:txBody>
                  <a:tcPr/>
                </a:tc>
                <a:tc>
                  <a:txBody>
                    <a:bodyPr/>
                    <a:p>
                      <a:r>
                        <a:rPr lang="en-IN" dirty="0"/>
                        <a:t>20</a:t>
                      </a:r>
                      <a:r>
                        <a:rPr lang="en-US" altLang="en-IN" dirty="0"/>
                        <a:t>21</a:t>
                      </a:r>
                      <a:endParaRPr lang="en-US" altLang="en-IN" dirty="0"/>
                    </a:p>
                  </a:txBody>
                  <a:tcPr/>
                </a:tc>
                <a:tc>
                  <a:txBody>
                    <a:bodyPr/>
                    <a:p>
                      <a:r>
                        <a:rPr lang="en-IN" dirty="0"/>
                        <a:t>Real-time in vivo tissue Raman Spectroscopy for early cancer Detection</a:t>
                      </a:r>
                      <a:endParaRPr lang="en-IN" dirty="0"/>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aphicFrame>
        <p:nvGraphicFramePr>
          <p:cNvPr id="6" name="Table 5"/>
          <p:cNvGraphicFramePr>
            <a:graphicFrameLocks noGrp="1"/>
          </p:cNvGraphicFramePr>
          <p:nvPr/>
        </p:nvGraphicFramePr>
        <p:xfrm>
          <a:off x="990600" y="2139373"/>
          <a:ext cx="16957964" cy="2555756"/>
        </p:xfrm>
        <a:graphic>
          <a:graphicData uri="http://schemas.openxmlformats.org/drawingml/2006/table">
            <a:tbl>
              <a:tblPr firstRow="1" bandRow="1">
                <a:tableStyleId>{5C22544A-7EE6-4342-B048-85BDC9FD1C3A}</a:tableStyleId>
              </a:tblPr>
              <a:tblGrid>
                <a:gridCol w="4239491"/>
                <a:gridCol w="4239491"/>
                <a:gridCol w="4239491"/>
                <a:gridCol w="4239491"/>
              </a:tblGrid>
              <a:tr h="818515">
                <a:tc>
                  <a:txBody>
                    <a:bodyPr/>
                    <a:p>
                      <a:r>
                        <a:rPr lang="en-IN" dirty="0"/>
                        <a:t>    </a:t>
                      </a:r>
                      <a:r>
                        <a:rPr lang="en-IN" sz="2000" dirty="0"/>
                        <a:t>Author’s Name</a:t>
                      </a:r>
                      <a:endParaRPr lang="en-IN" sz="2000" dirty="0"/>
                    </a:p>
                  </a:txBody>
                  <a:tcPr/>
                </a:tc>
                <a:tc>
                  <a:txBody>
                    <a:bodyPr/>
                    <a:p>
                      <a:r>
                        <a:rPr lang="en-IN" sz="2000" dirty="0"/>
                        <a:t>  Paper name  publication  details</a:t>
                      </a:r>
                      <a:endParaRPr lang="en-IN" sz="2000" dirty="0"/>
                    </a:p>
                  </a:txBody>
                  <a:tcPr/>
                </a:tc>
                <a:tc>
                  <a:txBody>
                    <a:bodyPr/>
                    <a:p>
                      <a:r>
                        <a:rPr lang="en-IN" dirty="0"/>
                        <a:t>  </a:t>
                      </a:r>
                      <a:r>
                        <a:rPr lang="en-IN" sz="2000" dirty="0"/>
                        <a:t>Year of publication</a:t>
                      </a:r>
                      <a:endParaRPr lang="en-IN" sz="2000" dirty="0"/>
                    </a:p>
                  </a:txBody>
                  <a:tcPr/>
                </a:tc>
                <a:tc>
                  <a:txBody>
                    <a:bodyPr/>
                    <a:p>
                      <a:r>
                        <a:rPr lang="en-IN" dirty="0"/>
                        <a:t>  </a:t>
                      </a:r>
                      <a:r>
                        <a:rPr lang="en-IN" sz="2000" dirty="0"/>
                        <a:t>Main content of the paper</a:t>
                      </a:r>
                      <a:endParaRPr lang="en-IN" sz="2000" dirty="0"/>
                    </a:p>
                  </a:txBody>
                  <a:tcPr/>
                </a:tc>
              </a:tr>
              <a:tr h="818396">
                <a:tc>
                  <a:txBody>
                    <a:bodyPr/>
                    <a:p>
                      <a:r>
                        <a:rPr lang="en-IN" dirty="0"/>
                        <a:t>Agung W. Setiawan</a:t>
                      </a:r>
                      <a:endParaRPr lang="en-IN" dirty="0"/>
                    </a:p>
                  </a:txBody>
                  <a:tcPr/>
                </a:tc>
                <a:tc>
                  <a:txBody>
                    <a:bodyPr/>
                    <a:p>
                      <a:r>
                        <a:rPr lang="en-IN" dirty="0"/>
                        <a:t>International conference on informatics, IoT, and Enabling Technologies(ICIoT)</a:t>
                      </a:r>
                      <a:endParaRPr lang="en-IN" dirty="0"/>
                    </a:p>
                  </a:txBody>
                  <a:tcPr/>
                </a:tc>
                <a:tc>
                  <a:txBody>
                    <a:bodyPr/>
                    <a:p>
                      <a:r>
                        <a:rPr lang="en-IN" dirty="0"/>
                        <a:t>202</a:t>
                      </a:r>
                      <a:r>
                        <a:rPr lang="en-US" altLang="en-IN" dirty="0"/>
                        <a:t>3</a:t>
                      </a:r>
                      <a:endParaRPr lang="en-US" altLang="en-IN" dirty="0"/>
                    </a:p>
                  </a:txBody>
                  <a:tcPr/>
                </a:tc>
                <a:tc>
                  <a:txBody>
                    <a:bodyPr/>
                    <a:p>
                      <a:r>
                        <a:rPr lang="en-IN" dirty="0"/>
                        <a:t>Effect of color Enhancement on early detection of skin cancer using convolutional neural Network </a:t>
                      </a:r>
                      <a:endParaRPr lang="en-IN"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a:latin typeface="Times New Roman" panose="02020603050405020304" pitchFamily="18" charset="0"/>
                <a:cs typeface="Times New Roman" panose="02020603050405020304" pitchFamily="18" charset="0"/>
              </a:rPr>
              <a:t>DESIGN AND METHODOLOGIES</a:t>
            </a:r>
            <a:endParaRPr lang="en-IN" sz="3600" b="1" dirty="0">
              <a:latin typeface="Times New Roman" panose="02020603050405020304" pitchFamily="18" charset="0"/>
              <a:cs typeface="Times New Roman" panose="02020603050405020304" pitchFamily="18" charset="0"/>
            </a:endParaRPr>
          </a:p>
        </p:txBody>
      </p:sp>
      <p:sp>
        <p:nvSpPr>
          <p:cNvPr id="6" name="Rectangle 5"/>
          <p:cNvSpPr/>
          <p:nvPr/>
        </p:nvSpPr>
        <p:spPr>
          <a:xfrm>
            <a:off x="2327564" y="2451207"/>
            <a:ext cx="13487400" cy="954107"/>
          </a:xfrm>
          <a:prstGeom prst="rect">
            <a:avLst/>
          </a:prstGeom>
        </p:spPr>
        <p:txBody>
          <a:bodyPr wrap="square">
            <a:spAutoFit/>
          </a:bodyPr>
          <a:lstStyle/>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1: Machine learning</a:t>
            </a:r>
            <a:endParaRPr lang="en-US" sz="2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MODULE 2</a:t>
            </a:r>
            <a:r>
              <a:rPr lang="en-US" sz="2400" dirty="0">
                <a:latin typeface="Times New Roman" panose="02020603050405020304" pitchFamily="18" charset="0"/>
                <a:cs typeface="Times New Roman" panose="02020603050405020304" pitchFamily="18" charset="0"/>
              </a:rPr>
              <a:t>: CNN algorithm</a:t>
            </a:r>
            <a:endParaRPr lang="en-US" dirty="0">
              <a:latin typeface="Times New Roman" panose="02020603050405020304" pitchFamily="18" charset="0"/>
              <a:cs typeface="Times New Roman" panose="02020603050405020304" pitchFamily="18" charset="0"/>
            </a:endParaRPr>
          </a:p>
        </p:txBody>
      </p:sp>
      <p:sp>
        <p:nvSpPr>
          <p:cNvPr id="7" name="Footer Placeholder 6"/>
          <p:cNvSpPr>
            <a:spLocks noGrp="1"/>
          </p:cNvSpPr>
          <p:nvPr>
            <p:ph type="ftr" sz="quarter" idx="11"/>
          </p:nvPr>
        </p:nvSpPr>
        <p:spPr/>
        <p:txBody>
          <a:bodyPr/>
          <a:p>
            <a:r>
              <a:rPr lang="en-IN"/>
              <a:t>DEPARTMENT OF COMPUTER SCIENCE &amp; ENGINEERING   / PROJECT TITLE</a:t>
            </a:r>
            <a:endParaRPr lang="en-IN"/>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20926</Words>
  <Application>WPS Presentation</Application>
  <PresentationFormat>Custom</PresentationFormat>
  <Paragraphs>657</Paragraphs>
  <Slides>37</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37</vt:i4>
      </vt:variant>
    </vt:vector>
  </HeadingPairs>
  <TitlesOfParts>
    <vt:vector size="57" baseType="lpstr">
      <vt:lpstr>Arial</vt:lpstr>
      <vt:lpstr>SimSun</vt:lpstr>
      <vt:lpstr>Wingdings</vt:lpstr>
      <vt:lpstr>Calibri</vt:lpstr>
      <vt:lpstr>Arial</vt:lpstr>
      <vt:lpstr>Times New Roman</vt:lpstr>
      <vt:lpstr>Calibri</vt:lpstr>
      <vt:lpstr>Wingdings</vt:lpstr>
      <vt:lpstr>Söhne</vt:lpstr>
      <vt:lpstr>Thonburi</vt:lpstr>
      <vt:lpstr>Times New Roman</vt:lpstr>
      <vt:lpstr>Verdana Regular</vt:lpstr>
      <vt:lpstr>Microsoft YaHei</vt:lpstr>
      <vt:lpstr>汉仪旗黑</vt:lpstr>
      <vt:lpstr>Arial Unicode MS</vt:lpstr>
      <vt:lpstr>Calibri Light</vt:lpstr>
      <vt:lpstr>Helvetica Neue</vt:lpstr>
      <vt:lpstr>宋体-简</vt:lpstr>
      <vt:lpstr>Courier New</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naveenreddy45</cp:lastModifiedBy>
  <cp:revision>24</cp:revision>
  <dcterms:created xsi:type="dcterms:W3CDTF">2024-05-27T05:59:58Z</dcterms:created>
  <dcterms:modified xsi:type="dcterms:W3CDTF">2024-05-27T05:59:58Z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1033-5.7.1.8092</vt:lpwstr>
  </property>
</Properties>
</file>